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7" r:id="rId2"/>
    <p:sldId id="717" r:id="rId3"/>
    <p:sldId id="715" r:id="rId4"/>
    <p:sldId id="716" r:id="rId5"/>
    <p:sldId id="718" r:id="rId6"/>
    <p:sldId id="698" r:id="rId7"/>
    <p:sldId id="699" r:id="rId8"/>
    <p:sldId id="700" r:id="rId9"/>
    <p:sldId id="719" r:id="rId10"/>
    <p:sldId id="720" r:id="rId11"/>
    <p:sldId id="721" r:id="rId12"/>
    <p:sldId id="722" r:id="rId13"/>
    <p:sldId id="703" r:id="rId14"/>
    <p:sldId id="704" r:id="rId15"/>
    <p:sldId id="723" r:id="rId16"/>
    <p:sldId id="705" r:id="rId17"/>
    <p:sldId id="707" r:id="rId18"/>
    <p:sldId id="708" r:id="rId19"/>
    <p:sldId id="709" r:id="rId20"/>
    <p:sldId id="710" r:id="rId21"/>
    <p:sldId id="711" r:id="rId22"/>
    <p:sldId id="712" r:id="rId23"/>
    <p:sldId id="713" r:id="rId24"/>
    <p:sldId id="714" r:id="rId25"/>
    <p:sldId id="681" r:id="rId26"/>
    <p:sldId id="684" r:id="rId27"/>
    <p:sldId id="687" r:id="rId28"/>
    <p:sldId id="688" r:id="rId29"/>
    <p:sldId id="689" r:id="rId30"/>
    <p:sldId id="690" r:id="rId31"/>
    <p:sldId id="691" r:id="rId32"/>
    <p:sldId id="692" r:id="rId33"/>
    <p:sldId id="694" r:id="rId34"/>
    <p:sldId id="695" r:id="rId35"/>
    <p:sldId id="513" r:id="rId36"/>
    <p:sldId id="514" r:id="rId37"/>
    <p:sldId id="724" r:id="rId38"/>
    <p:sldId id="725" r:id="rId39"/>
    <p:sldId id="726" r:id="rId4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84" d="100"/>
          <a:sy n="84" d="100"/>
        </p:scale>
        <p:origin x="1426" y="7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7243"/>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5993A4-A7C9-4F08-A0D6-403D6423C2F1}" type="datetimeFigureOut">
              <a:rPr kumimoji="1" lang="ja-JP" altLang="en-US" smtClean="0"/>
              <a:pPr/>
              <a:t>2017/8/24</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287510-8E00-4243-8107-90EF102DB9BB}" type="slidenum">
              <a:rPr kumimoji="1" lang="ja-JP" altLang="en-US" smtClean="0"/>
              <a:pPr/>
              <a:t>‹#›</a:t>
            </a:fld>
            <a:endParaRPr kumimoji="1" lang="ja-JP" altLang="en-US"/>
          </a:p>
        </p:txBody>
      </p:sp>
    </p:spTree>
    <p:extLst>
      <p:ext uri="{BB962C8B-B14F-4D97-AF65-F5344CB8AC3E}">
        <p14:creationId xmlns:p14="http://schemas.microsoft.com/office/powerpoint/2010/main" val="20397426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07C7662-989A-4611-9D5E-22E1DE056DB7}" type="slidenum">
              <a:rPr kumimoji="1" lang="ja-JP" altLang="en-US" smtClean="0"/>
              <a:pPr/>
              <a:t>1</a:t>
            </a:fld>
            <a:endParaRPr kumimoji="1" lang="ja-JP" altLang="en-US"/>
          </a:p>
        </p:txBody>
      </p:sp>
    </p:spTree>
    <p:extLst>
      <p:ext uri="{BB962C8B-B14F-4D97-AF65-F5344CB8AC3E}">
        <p14:creationId xmlns:p14="http://schemas.microsoft.com/office/powerpoint/2010/main" val="34129279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63E9262-0CE6-474D-96DB-2860EEA177A9}" type="slidenum">
              <a:rPr kumimoji="1" lang="ja-JP" altLang="en-US" smtClean="0"/>
              <a:pPr/>
              <a:t>29</a:t>
            </a:fld>
            <a:endParaRPr kumimoji="1" lang="ja-JP" altLang="en-US"/>
          </a:p>
        </p:txBody>
      </p:sp>
    </p:spTree>
    <p:extLst>
      <p:ext uri="{BB962C8B-B14F-4D97-AF65-F5344CB8AC3E}">
        <p14:creationId xmlns:p14="http://schemas.microsoft.com/office/powerpoint/2010/main" val="26500232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63E9262-0CE6-474D-96DB-2860EEA177A9}" type="slidenum">
              <a:rPr kumimoji="1" lang="ja-JP" altLang="en-US" smtClean="0"/>
              <a:pPr/>
              <a:t>30</a:t>
            </a:fld>
            <a:endParaRPr kumimoji="1" lang="ja-JP" altLang="en-US"/>
          </a:p>
        </p:txBody>
      </p:sp>
    </p:spTree>
    <p:extLst>
      <p:ext uri="{BB962C8B-B14F-4D97-AF65-F5344CB8AC3E}">
        <p14:creationId xmlns:p14="http://schemas.microsoft.com/office/powerpoint/2010/main" val="609608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63E9262-0CE6-474D-96DB-2860EEA177A9}" type="slidenum">
              <a:rPr kumimoji="1" lang="ja-JP" altLang="en-US" smtClean="0"/>
              <a:pPr/>
              <a:t>31</a:t>
            </a:fld>
            <a:endParaRPr kumimoji="1" lang="ja-JP" altLang="en-US"/>
          </a:p>
        </p:txBody>
      </p:sp>
    </p:spTree>
    <p:extLst>
      <p:ext uri="{BB962C8B-B14F-4D97-AF65-F5344CB8AC3E}">
        <p14:creationId xmlns:p14="http://schemas.microsoft.com/office/powerpoint/2010/main" val="26194710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63E9262-0CE6-474D-96DB-2860EEA177A9}" type="slidenum">
              <a:rPr kumimoji="1" lang="ja-JP" altLang="en-US" smtClean="0"/>
              <a:pPr/>
              <a:t>32</a:t>
            </a:fld>
            <a:endParaRPr kumimoji="1" lang="ja-JP" altLang="en-US"/>
          </a:p>
        </p:txBody>
      </p:sp>
    </p:spTree>
    <p:extLst>
      <p:ext uri="{BB962C8B-B14F-4D97-AF65-F5344CB8AC3E}">
        <p14:creationId xmlns:p14="http://schemas.microsoft.com/office/powerpoint/2010/main" val="11604490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E99B08F-DFD4-4CD1-8F06-A2F40603511A}" type="slidenum">
              <a:rPr kumimoji="1" lang="ja-JP" altLang="en-US" smtClean="0"/>
              <a:pPr/>
              <a:t>33</a:t>
            </a:fld>
            <a:endParaRPr kumimoji="1" lang="ja-JP" altLang="en-US"/>
          </a:p>
        </p:txBody>
      </p:sp>
    </p:spTree>
    <p:extLst>
      <p:ext uri="{BB962C8B-B14F-4D97-AF65-F5344CB8AC3E}">
        <p14:creationId xmlns:p14="http://schemas.microsoft.com/office/powerpoint/2010/main" val="1294839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E99B08F-DFD4-4CD1-8F06-A2F40603511A}" type="slidenum">
              <a:rPr kumimoji="1" lang="ja-JP" altLang="en-US" smtClean="0"/>
              <a:pPr/>
              <a:t>34</a:t>
            </a:fld>
            <a:endParaRPr kumimoji="1" lang="ja-JP" altLang="en-US"/>
          </a:p>
        </p:txBody>
      </p:sp>
    </p:spTree>
    <p:extLst>
      <p:ext uri="{BB962C8B-B14F-4D97-AF65-F5344CB8AC3E}">
        <p14:creationId xmlns:p14="http://schemas.microsoft.com/office/powerpoint/2010/main" val="42741496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35</a:t>
            </a:fld>
            <a:endParaRPr kumimoji="1" lang="ja-JP" altLang="en-US"/>
          </a:p>
        </p:txBody>
      </p:sp>
    </p:spTree>
    <p:extLst>
      <p:ext uri="{BB962C8B-B14F-4D97-AF65-F5344CB8AC3E}">
        <p14:creationId xmlns:p14="http://schemas.microsoft.com/office/powerpoint/2010/main" val="8922184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36</a:t>
            </a:fld>
            <a:endParaRPr kumimoji="1" lang="ja-JP" altLang="en-US"/>
          </a:p>
        </p:txBody>
      </p:sp>
    </p:spTree>
    <p:extLst>
      <p:ext uri="{BB962C8B-B14F-4D97-AF65-F5344CB8AC3E}">
        <p14:creationId xmlns:p14="http://schemas.microsoft.com/office/powerpoint/2010/main" val="13206607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37</a:t>
            </a:fld>
            <a:endParaRPr kumimoji="1" lang="ja-JP" altLang="en-US"/>
          </a:p>
        </p:txBody>
      </p:sp>
    </p:spTree>
    <p:extLst>
      <p:ext uri="{BB962C8B-B14F-4D97-AF65-F5344CB8AC3E}">
        <p14:creationId xmlns:p14="http://schemas.microsoft.com/office/powerpoint/2010/main" val="17612537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38</a:t>
            </a:fld>
            <a:endParaRPr kumimoji="1" lang="ja-JP" altLang="en-US"/>
          </a:p>
        </p:txBody>
      </p:sp>
    </p:spTree>
    <p:extLst>
      <p:ext uri="{BB962C8B-B14F-4D97-AF65-F5344CB8AC3E}">
        <p14:creationId xmlns:p14="http://schemas.microsoft.com/office/powerpoint/2010/main" val="9751997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69E534A-2370-4ACB-B521-CE1B12ACDE54}" type="slidenum">
              <a:rPr kumimoji="1" lang="ja-JP" altLang="en-US" smtClean="0"/>
              <a:t>6</a:t>
            </a:fld>
            <a:endParaRPr kumimoji="1" lang="ja-JP" altLang="en-US"/>
          </a:p>
        </p:txBody>
      </p:sp>
    </p:spTree>
    <p:extLst>
      <p:ext uri="{BB962C8B-B14F-4D97-AF65-F5344CB8AC3E}">
        <p14:creationId xmlns:p14="http://schemas.microsoft.com/office/powerpoint/2010/main" val="34748847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26FE01A-6B71-4CD0-B915-B50D610844E8}" type="slidenum">
              <a:rPr kumimoji="1" lang="ja-JP" altLang="en-US" smtClean="0"/>
              <a:pPr/>
              <a:t>39</a:t>
            </a:fld>
            <a:endParaRPr kumimoji="1" lang="ja-JP" altLang="en-US"/>
          </a:p>
        </p:txBody>
      </p:sp>
    </p:spTree>
    <p:extLst>
      <p:ext uri="{BB962C8B-B14F-4D97-AF65-F5344CB8AC3E}">
        <p14:creationId xmlns:p14="http://schemas.microsoft.com/office/powerpoint/2010/main" val="2001890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69E534A-2370-4ACB-B521-CE1B12ACDE54}" type="slidenum">
              <a:rPr kumimoji="1" lang="ja-JP" altLang="en-US" smtClean="0"/>
              <a:t>8</a:t>
            </a:fld>
            <a:endParaRPr kumimoji="1" lang="ja-JP" altLang="en-US"/>
          </a:p>
        </p:txBody>
      </p:sp>
    </p:spTree>
    <p:extLst>
      <p:ext uri="{BB962C8B-B14F-4D97-AF65-F5344CB8AC3E}">
        <p14:creationId xmlns:p14="http://schemas.microsoft.com/office/powerpoint/2010/main" val="377310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15</a:t>
            </a:fld>
            <a:endParaRPr kumimoji="1" lang="ja-JP" altLang="en-US"/>
          </a:p>
        </p:txBody>
      </p:sp>
    </p:spTree>
    <p:extLst>
      <p:ext uri="{BB962C8B-B14F-4D97-AF65-F5344CB8AC3E}">
        <p14:creationId xmlns:p14="http://schemas.microsoft.com/office/powerpoint/2010/main" val="3676962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69E534A-2370-4ACB-B521-CE1B12ACDE54}" type="slidenum">
              <a:rPr kumimoji="1" lang="ja-JP" altLang="en-US" smtClean="0"/>
              <a:t>16</a:t>
            </a:fld>
            <a:endParaRPr kumimoji="1" lang="ja-JP" altLang="en-US"/>
          </a:p>
        </p:txBody>
      </p:sp>
    </p:spTree>
    <p:extLst>
      <p:ext uri="{BB962C8B-B14F-4D97-AF65-F5344CB8AC3E}">
        <p14:creationId xmlns:p14="http://schemas.microsoft.com/office/powerpoint/2010/main" val="11868752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25</a:t>
            </a:fld>
            <a:endParaRPr kumimoji="1" lang="ja-JP" altLang="en-US"/>
          </a:p>
        </p:txBody>
      </p:sp>
    </p:spTree>
    <p:extLst>
      <p:ext uri="{BB962C8B-B14F-4D97-AF65-F5344CB8AC3E}">
        <p14:creationId xmlns:p14="http://schemas.microsoft.com/office/powerpoint/2010/main" val="34749680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63E9262-0CE6-474D-96DB-2860EEA177A9}" type="slidenum">
              <a:rPr kumimoji="1" lang="ja-JP" altLang="en-US" smtClean="0"/>
              <a:pPr/>
              <a:t>26</a:t>
            </a:fld>
            <a:endParaRPr kumimoji="1" lang="ja-JP" altLang="en-US"/>
          </a:p>
        </p:txBody>
      </p:sp>
    </p:spTree>
    <p:extLst>
      <p:ext uri="{BB962C8B-B14F-4D97-AF65-F5344CB8AC3E}">
        <p14:creationId xmlns:p14="http://schemas.microsoft.com/office/powerpoint/2010/main" val="154458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63E9262-0CE6-474D-96DB-2860EEA177A9}" type="slidenum">
              <a:rPr kumimoji="1" lang="ja-JP" altLang="en-US" smtClean="0"/>
              <a:pPr/>
              <a:t>27</a:t>
            </a:fld>
            <a:endParaRPr kumimoji="1" lang="ja-JP" altLang="en-US"/>
          </a:p>
        </p:txBody>
      </p:sp>
    </p:spTree>
    <p:extLst>
      <p:ext uri="{BB962C8B-B14F-4D97-AF65-F5344CB8AC3E}">
        <p14:creationId xmlns:p14="http://schemas.microsoft.com/office/powerpoint/2010/main" val="14828461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28</a:t>
            </a:fld>
            <a:endParaRPr kumimoji="1" lang="ja-JP" altLang="en-US"/>
          </a:p>
        </p:txBody>
      </p:sp>
    </p:spTree>
    <p:extLst>
      <p:ext uri="{BB962C8B-B14F-4D97-AF65-F5344CB8AC3E}">
        <p14:creationId xmlns:p14="http://schemas.microsoft.com/office/powerpoint/2010/main" val="43583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3CC4212F-5C17-4559-9B12-71DFA0FA9929}" type="datetimeFigureOut">
              <a:rPr kumimoji="1" lang="ja-JP" altLang="en-US" smtClean="0"/>
              <a:pPr/>
              <a:t>2017/8/24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5DE5238-4A71-440C-B20E-82D0F6D0711A}"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CC4212F-5C17-4559-9B12-71DFA0FA9929}" type="datetimeFigureOut">
              <a:rPr kumimoji="1" lang="ja-JP" altLang="en-US" smtClean="0"/>
              <a:pPr/>
              <a:t>2017/8/24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5DE5238-4A71-440C-B20E-82D0F6D0711A}"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CC4212F-5C17-4559-9B12-71DFA0FA9929}" type="datetimeFigureOut">
              <a:rPr kumimoji="1" lang="ja-JP" altLang="en-US" smtClean="0"/>
              <a:pPr/>
              <a:t>2017/8/24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5DE5238-4A71-440C-B20E-82D0F6D0711A}"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CC4212F-5C17-4559-9B12-71DFA0FA9929}" type="datetimeFigureOut">
              <a:rPr kumimoji="1" lang="ja-JP" altLang="en-US" smtClean="0"/>
              <a:pPr/>
              <a:t>2017/8/24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5DE5238-4A71-440C-B20E-82D0F6D0711A}"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3CC4212F-5C17-4559-9B12-71DFA0FA9929}" type="datetimeFigureOut">
              <a:rPr kumimoji="1" lang="ja-JP" altLang="en-US" smtClean="0"/>
              <a:pPr/>
              <a:t>2017/8/24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5DE5238-4A71-440C-B20E-82D0F6D0711A}"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3CC4212F-5C17-4559-9B12-71DFA0FA9929}" type="datetimeFigureOut">
              <a:rPr kumimoji="1" lang="ja-JP" altLang="en-US" smtClean="0"/>
              <a:pPr/>
              <a:t>2017/8/24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5DE5238-4A71-440C-B20E-82D0F6D0711A}"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3CC4212F-5C17-4559-9B12-71DFA0FA9929}" type="datetimeFigureOut">
              <a:rPr kumimoji="1" lang="ja-JP" altLang="en-US" smtClean="0"/>
              <a:pPr/>
              <a:t>2017/8/24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F5DE5238-4A71-440C-B20E-82D0F6D0711A}"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3CC4212F-5C17-4559-9B12-71DFA0FA9929}" type="datetimeFigureOut">
              <a:rPr kumimoji="1" lang="ja-JP" altLang="en-US" smtClean="0"/>
              <a:pPr/>
              <a:t>2017/8/24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F5DE5238-4A71-440C-B20E-82D0F6D0711A}"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CC4212F-5C17-4559-9B12-71DFA0FA9929}" type="datetimeFigureOut">
              <a:rPr kumimoji="1" lang="ja-JP" altLang="en-US" smtClean="0"/>
              <a:pPr/>
              <a:t>2017/8/24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F5DE5238-4A71-440C-B20E-82D0F6D0711A}"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CC4212F-5C17-4559-9B12-71DFA0FA9929}" type="datetimeFigureOut">
              <a:rPr kumimoji="1" lang="ja-JP" altLang="en-US" smtClean="0"/>
              <a:pPr/>
              <a:t>2017/8/24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5DE5238-4A71-440C-B20E-82D0F6D0711A}"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CC4212F-5C17-4559-9B12-71DFA0FA9929}" type="datetimeFigureOut">
              <a:rPr kumimoji="1" lang="ja-JP" altLang="en-US" smtClean="0"/>
              <a:pPr/>
              <a:t>2017/8/24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5DE5238-4A71-440C-B20E-82D0F6D0711A}"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C4212F-5C17-4559-9B12-71DFA0FA9929}" type="datetimeFigureOut">
              <a:rPr kumimoji="1" lang="ja-JP" altLang="en-US" smtClean="0"/>
              <a:pPr/>
              <a:t>2017/8/24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DE5238-4A71-440C-B20E-82D0F6D0711A}"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685800" y="1196752"/>
            <a:ext cx="7918648" cy="2448271"/>
          </a:xfrm>
          <a:noFill/>
          <a:ln w="38100">
            <a:solidFill>
              <a:schemeClr val="tx1"/>
            </a:solidFill>
          </a:ln>
        </p:spPr>
        <p:txBody>
          <a:bodyPr/>
          <a:lstStyle/>
          <a:p>
            <a:r>
              <a:rPr kumimoji="1" lang="ja-JP" altLang="en-US" dirty="0" smtClean="0"/>
              <a:t>歴史認識と観光</a:t>
            </a:r>
            <a:r>
              <a:rPr kumimoji="1" lang="ja-JP" altLang="en-US" dirty="0" smtClean="0"/>
              <a:t>資源</a:t>
            </a:r>
            <a:r>
              <a:rPr kumimoji="1" lang="en-US" altLang="ja-JP" dirty="0" smtClean="0"/>
              <a:t/>
            </a:r>
            <a:br>
              <a:rPr kumimoji="1" lang="en-US" altLang="ja-JP" dirty="0" smtClean="0"/>
            </a:br>
            <a:r>
              <a:rPr kumimoji="1" lang="ja-JP" altLang="en-US" sz="2800" dirty="0" smtClean="0"/>
              <a:t>～</a:t>
            </a:r>
            <a:r>
              <a:rPr lang="ja-JP" altLang="en-US" sz="2800" dirty="0" smtClean="0"/>
              <a:t>アパホテル客室の反ユダヤ本と嫌中本～</a:t>
            </a:r>
            <a:endParaRPr kumimoji="1" lang="ja-JP" alt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広島原爆ドーム</a:t>
            </a:r>
            <a:endParaRPr kumimoji="1" lang="ja-JP" altLang="en-US" dirty="0"/>
          </a:p>
        </p:txBody>
      </p:sp>
      <p:sp>
        <p:nvSpPr>
          <p:cNvPr id="3" name="コンテンツ プレースホルダー 2"/>
          <p:cNvSpPr>
            <a:spLocks noGrp="1"/>
          </p:cNvSpPr>
          <p:nvPr>
            <p:ph idx="1"/>
          </p:nvPr>
        </p:nvSpPr>
        <p:spPr>
          <a:xfrm>
            <a:off x="0" y="1772816"/>
            <a:ext cx="9036496" cy="5040560"/>
          </a:xfrm>
        </p:spPr>
        <p:txBody>
          <a:bodyPr>
            <a:normAutofit fontScale="70000" lnSpcReduction="20000"/>
          </a:bodyPr>
          <a:lstStyle/>
          <a:p>
            <a:r>
              <a:rPr lang="ja-JP" altLang="en-US" dirty="0" smtClean="0"/>
              <a:t>世界</a:t>
            </a:r>
            <a:r>
              <a:rPr lang="ja-JP" altLang="en-US" dirty="0"/>
              <a:t>遺産に登録されている広島の原爆ドームは、被爆の惨禍を今に伝え、核兵器の廃絶と人類の平和を願うシンボルであるが、敗戦後しばらくの間は、むしろ撤去の対象とされ、地元紙は「都市のドまん中に放置したまま足かけ四年－自分のアバタ面を世界に誇示して同情を引こうとする貧乏根性を広島市民はもはや精算しなければいけない」と書いている</a:t>
            </a:r>
            <a:r>
              <a:rPr lang="ja-JP" altLang="en-US" dirty="0" smtClean="0"/>
              <a:t>。</a:t>
            </a:r>
            <a:endParaRPr lang="en-US" altLang="ja-JP" dirty="0" smtClean="0"/>
          </a:p>
          <a:p>
            <a:r>
              <a:rPr lang="ja-JP" altLang="en-US" dirty="0" smtClean="0"/>
              <a:t>広島</a:t>
            </a:r>
            <a:r>
              <a:rPr lang="ja-JP" altLang="en-US" dirty="0"/>
              <a:t>大学学長の森戸辰男も「とにかく過去を省みないでいい平和の殿堂をつくる方に</a:t>
            </a:r>
            <a:r>
              <a:rPr lang="en-US" altLang="ja-JP" dirty="0"/>
              <a:t>〕</a:t>
            </a:r>
            <a:r>
              <a:rPr lang="ja-JP" altLang="en-US" dirty="0"/>
              <a:t>中略。</a:t>
            </a:r>
            <a:r>
              <a:rPr lang="en-US" altLang="ja-JP" dirty="0"/>
              <a:t>〔</a:t>
            </a:r>
            <a:r>
              <a:rPr lang="ja-JP" altLang="en-US" dirty="0"/>
              <a:t>残す必要はないと思います</a:t>
            </a:r>
            <a:r>
              <a:rPr lang="en-US" altLang="ja-JP" dirty="0"/>
              <a:t>〕</a:t>
            </a:r>
            <a:r>
              <a:rPr lang="ja-JP" altLang="en-US" dirty="0"/>
              <a:t>と語っていた（一九五一年八月六日中国新聞）。同じ現象はユダヤ人強制収容所でも伝えられている。</a:t>
            </a:r>
          </a:p>
          <a:p>
            <a:r>
              <a:rPr lang="ja-JP" altLang="en-US" dirty="0"/>
              <a:t>広島について、福間良明は</a:t>
            </a:r>
            <a:r>
              <a:rPr lang="en-US" altLang="ja-JP" dirty="0"/>
              <a:t>『</a:t>
            </a:r>
            <a:r>
              <a:rPr lang="ja-JP" altLang="en-US" dirty="0"/>
              <a:t>焦土の記憶</a:t>
            </a:r>
            <a:r>
              <a:rPr lang="en-US" altLang="ja-JP" dirty="0"/>
              <a:t>』</a:t>
            </a:r>
            <a:r>
              <a:rPr lang="ja-JP" altLang="en-US" dirty="0"/>
              <a:t>（</a:t>
            </a:r>
            <a:r>
              <a:rPr lang="en-US" altLang="ja-JP" dirty="0"/>
              <a:t>2011</a:t>
            </a:r>
            <a:r>
              <a:rPr lang="ja-JP" altLang="en-US" dirty="0"/>
              <a:t>年）のなかで、被爆一年後に開かれた平和復興祭でブラスバンドや花電車が市内を巡回し、演芸大会まで催された様子を詳しく紹介している。この両書から教えられるのは、現在の常識で過去を見てはいけないということである</a:t>
            </a:r>
            <a:r>
              <a:rPr lang="ja-JP" altLang="en-US" dirty="0" smtClean="0"/>
              <a:t>。</a:t>
            </a:r>
            <a:endParaRPr lang="en-US" altLang="ja-JP" dirty="0" smtClean="0"/>
          </a:p>
          <a:p>
            <a:r>
              <a:rPr lang="ja-JP" altLang="en-US" dirty="0" smtClean="0"/>
              <a:t>原水爆</a:t>
            </a:r>
            <a:r>
              <a:rPr lang="ja-JP" altLang="en-US" dirty="0"/>
              <a:t>禁止運動などを背景に、原爆ドームの保存運動が活発化するのは一九六〇年代になってからであることは研究者の間では広く認識されていることである。倒壊を目前にしたドームの補修工事は六七年に完了する。</a:t>
            </a:r>
          </a:p>
          <a:p>
            <a:endParaRPr lang="ja-JP" altLang="en-US" dirty="0"/>
          </a:p>
        </p:txBody>
      </p:sp>
    </p:spTree>
    <p:extLst>
      <p:ext uri="{BB962C8B-B14F-4D97-AF65-F5344CB8AC3E}">
        <p14:creationId xmlns:p14="http://schemas.microsoft.com/office/powerpoint/2010/main" val="1524557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沖縄</a:t>
            </a:r>
            <a:endParaRPr kumimoji="1" lang="ja-JP" altLang="en-US" dirty="0"/>
          </a:p>
        </p:txBody>
      </p:sp>
      <p:sp>
        <p:nvSpPr>
          <p:cNvPr id="3" name="コンテンツ プレースホルダー 2"/>
          <p:cNvSpPr>
            <a:spLocks noGrp="1"/>
          </p:cNvSpPr>
          <p:nvPr>
            <p:ph idx="1"/>
          </p:nvPr>
        </p:nvSpPr>
        <p:spPr>
          <a:xfrm>
            <a:off x="-108520" y="1600200"/>
            <a:ext cx="9145016" cy="4525963"/>
          </a:xfrm>
        </p:spPr>
        <p:txBody>
          <a:bodyPr>
            <a:normAutofit fontScale="77500" lnSpcReduction="20000"/>
          </a:bodyPr>
          <a:lstStyle/>
          <a:p>
            <a:r>
              <a:rPr lang="ja-JP" altLang="en-US" dirty="0"/>
              <a:t>○沖縄の摩文仁丘には多数の慰霊塔があり、都道府県別に戦没者が祀られているが、沖縄で亡くなった人の数はわずかで、南方戦線での戦没者が圧倒的に多い。調べていくと、祖国復帰運動が盛り上がるなかで次々に塔が建てられ、戦跡観光が加速していった歴史が見えてきている。まさに「戦跡とはそこにあるものではなく、創られるもの」なのである。</a:t>
            </a:r>
          </a:p>
          <a:p>
            <a:r>
              <a:rPr lang="ja-JP" altLang="en-US" dirty="0"/>
              <a:t>沖縄県当局は本土各地の慰霊塔が林立する戦跡地を積極的に打ち出す姿勢を打ち出した。面倒な渡航手続きとドル使用により、本土観光客は海外旅行気分になっていたが、この買い物観光への打撃が予想されたからである。</a:t>
            </a:r>
            <a:r>
              <a:rPr lang="en-US" altLang="ja-JP" dirty="0"/>
              <a:t>1964</a:t>
            </a:r>
            <a:r>
              <a:rPr lang="ja-JP" altLang="en-US" dirty="0"/>
              <a:t>年の海外渡航自由化がこうした状況を後押している。遺族たちは巡礼だけではなく、廉価な外国産商品を買いあさる観光客でもあったのである（沖縄観光協会編・発行</a:t>
            </a:r>
            <a:r>
              <a:rPr lang="en-US" altLang="ja-JP" dirty="0"/>
              <a:t>『</a:t>
            </a:r>
            <a:r>
              <a:rPr lang="ja-JP" altLang="en-US" dirty="0"/>
              <a:t>沖縄観光十年史</a:t>
            </a:r>
            <a:r>
              <a:rPr lang="en-US" altLang="ja-JP" dirty="0"/>
              <a:t>』1964</a:t>
            </a:r>
            <a:r>
              <a:rPr lang="ja-JP" altLang="en-US" dirty="0"/>
              <a:t>年「沖縄観光座談会」</a:t>
            </a:r>
            <a:r>
              <a:rPr lang="en-US" altLang="ja-JP" dirty="0"/>
              <a:t>1963</a:t>
            </a:r>
            <a:r>
              <a:rPr lang="ja-JP" altLang="en-US" dirty="0"/>
              <a:t>年</a:t>
            </a:r>
            <a:r>
              <a:rPr lang="en-US" altLang="ja-JP" dirty="0"/>
              <a:t>6</a:t>
            </a:r>
            <a:r>
              <a:rPr lang="ja-JP" altLang="en-US" dirty="0"/>
              <a:t>月</a:t>
            </a:r>
            <a:r>
              <a:rPr lang="en-US" altLang="ja-JP" dirty="0"/>
              <a:t>1</a:t>
            </a:r>
            <a:r>
              <a:rPr lang="ja-JP" altLang="en-US" dirty="0"/>
              <a:t>日実施の記録）</a:t>
            </a:r>
          </a:p>
          <a:p>
            <a:endParaRPr lang="ja-JP" altLang="en-US" dirty="0"/>
          </a:p>
        </p:txBody>
      </p:sp>
    </p:spTree>
    <p:extLst>
      <p:ext uri="{BB962C8B-B14F-4D97-AF65-F5344CB8AC3E}">
        <p14:creationId xmlns:p14="http://schemas.microsoft.com/office/powerpoint/2010/main" val="1257064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知覧</a:t>
            </a:r>
            <a:endParaRPr kumimoji="1" lang="ja-JP" altLang="en-US" dirty="0"/>
          </a:p>
        </p:txBody>
      </p:sp>
      <p:sp>
        <p:nvSpPr>
          <p:cNvPr id="3" name="コンテンツ プレースホルダー 2"/>
          <p:cNvSpPr>
            <a:spLocks noGrp="1"/>
          </p:cNvSpPr>
          <p:nvPr>
            <p:ph idx="1"/>
          </p:nvPr>
        </p:nvSpPr>
        <p:spPr>
          <a:xfrm>
            <a:off x="179512" y="1600200"/>
            <a:ext cx="8856984" cy="5257800"/>
          </a:xfrm>
        </p:spPr>
        <p:txBody>
          <a:bodyPr>
            <a:normAutofit fontScale="77500" lnSpcReduction="20000"/>
          </a:bodyPr>
          <a:lstStyle/>
          <a:p>
            <a:r>
              <a:rPr lang="ja-JP" altLang="en-US" dirty="0" smtClean="0"/>
              <a:t>昭和</a:t>
            </a:r>
            <a:r>
              <a:rPr lang="ja-JP" altLang="en-US" dirty="0"/>
              <a:t>三十七年八月十六日ＮＨＫが遺族「知覧基地の特攻隊員を主題としたテレビドラマを放映したことがきっかけで戦跡観光地化していった。</a:t>
            </a:r>
          </a:p>
          <a:p>
            <a:r>
              <a:rPr lang="ja-JP" altLang="en-US" dirty="0" smtClean="0"/>
              <a:t>福間良明は</a:t>
            </a:r>
            <a:r>
              <a:rPr lang="ja-JP" altLang="en-US" dirty="0"/>
              <a:t>知覧について「「特攻」はいつから「地域の記憶」として発見されたのか。そして、地域の戦争体験でもないものが、なぜ戦跡観光の核として見出されたのか」、「これらの問題意識のもと、知覧戦後史を見渡し、「特攻」の戦跡が創られるプロセスについて考察し」、つぎのようにまとめている。「知覧の公的言説においては、地域に固有の戦争体験は後景化し、それを上書きするかのように、元飛行兵たち（戦友会）の記憶、ひいてはナショナルな知覧イメージが、再生産されることになった」。「「継承」されているものは、多くの場合、幾多の忘却を経たあとの残滓</a:t>
            </a:r>
            <a:r>
              <a:rPr lang="en-US" altLang="ja-JP" dirty="0"/>
              <a:t>(</a:t>
            </a:r>
            <a:r>
              <a:rPr lang="ja-JP" altLang="en-US" dirty="0"/>
              <a:t>ざんし</a:t>
            </a:r>
            <a:r>
              <a:rPr lang="en-US" altLang="ja-JP" dirty="0"/>
              <a:t>)</a:t>
            </a:r>
            <a:r>
              <a:rPr lang="ja-JP" altLang="en-US" dirty="0"/>
              <a:t>でしかない。顧みるべきは、その残滓なのか、それとも忘却されてきたものなのか。特攻観音をはじめとした知覧のモニュメントの戦後史は、こうした問いを現代に投げかけている</a:t>
            </a:r>
          </a:p>
          <a:p>
            <a:endParaRPr lang="ja-JP" altLang="en-US" dirty="0"/>
          </a:p>
          <a:p>
            <a:endParaRPr kumimoji="1" lang="ja-JP" altLang="en-US" dirty="0"/>
          </a:p>
        </p:txBody>
      </p:sp>
    </p:spTree>
    <p:extLst>
      <p:ext uri="{BB962C8B-B14F-4D97-AF65-F5344CB8AC3E}">
        <p14:creationId xmlns:p14="http://schemas.microsoft.com/office/powerpoint/2010/main" val="373619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3400" y="940594"/>
            <a:ext cx="7886700" cy="731996"/>
          </a:xfrm>
          <a:ln>
            <a:solidFill>
              <a:schemeClr val="tx1">
                <a:lumMod val="95000"/>
                <a:lumOff val="5000"/>
              </a:schemeClr>
            </a:solidFill>
          </a:ln>
        </p:spPr>
        <p:txBody>
          <a:bodyPr>
            <a:normAutofit fontScale="90000"/>
          </a:bodyPr>
          <a:lstStyle/>
          <a:p>
            <a:pPr algn="ctr"/>
            <a:r>
              <a:rPr lang="ja-JP" altLang="ja-JP" b="1" dirty="0"/>
              <a:t>ダーク・ツーリズムの</a:t>
            </a:r>
            <a:r>
              <a:rPr lang="ja-JP" altLang="ja-JP" b="1" dirty="0" smtClean="0"/>
              <a:t>再構築</a:t>
            </a:r>
            <a:endParaRPr kumimoji="1" lang="ja-JP" altLang="en-US" dirty="0"/>
          </a:p>
        </p:txBody>
      </p:sp>
      <p:sp>
        <p:nvSpPr>
          <p:cNvPr id="3" name="コンテンツ プレースホルダー 2"/>
          <p:cNvSpPr>
            <a:spLocks noGrp="1"/>
          </p:cNvSpPr>
          <p:nvPr>
            <p:ph idx="1"/>
          </p:nvPr>
        </p:nvSpPr>
        <p:spPr>
          <a:xfrm>
            <a:off x="0" y="1797558"/>
            <a:ext cx="9292590" cy="4264914"/>
          </a:xfrm>
        </p:spPr>
        <p:txBody>
          <a:bodyPr>
            <a:noAutofit/>
          </a:bodyPr>
          <a:lstStyle/>
          <a:p>
            <a:r>
              <a:rPr lang="ja-JP" altLang="ja-JP" sz="2400" dirty="0"/>
              <a:t>脳波信号解析</a:t>
            </a:r>
            <a:r>
              <a:rPr lang="ja-JP" altLang="en-US" sz="2400" dirty="0"/>
              <a:t>では</a:t>
            </a:r>
            <a:r>
              <a:rPr lang="ja-JP" altLang="ja-JP" sz="2400" dirty="0"/>
              <a:t>、「興味度」が高</a:t>
            </a:r>
            <a:r>
              <a:rPr lang="ja-JP" altLang="en-US" sz="2400" dirty="0"/>
              <a:t>く、かつ、</a:t>
            </a:r>
            <a:r>
              <a:rPr lang="ja-JP" altLang="ja-JP" sz="2400" dirty="0"/>
              <a:t>「嫌い度」が高いもの</a:t>
            </a:r>
            <a:endParaRPr lang="en-US" altLang="ja-JP" sz="2400" dirty="0"/>
          </a:p>
          <a:p>
            <a:r>
              <a:rPr lang="ja-JP" altLang="ja-JP" sz="2400" dirty="0"/>
              <a:t>「嫌い」は「好き」以上に複雑な感性、単純に「ダーク」と</a:t>
            </a:r>
            <a:r>
              <a:rPr lang="ja-JP" altLang="en-US" sz="2400" dirty="0"/>
              <a:t>整理</a:t>
            </a:r>
            <a:r>
              <a:rPr lang="ja-JP" altLang="ja-JP" sz="2400" dirty="0"/>
              <a:t>分類</a:t>
            </a:r>
            <a:r>
              <a:rPr lang="ja-JP" altLang="en-US" sz="2400" dirty="0"/>
              <a:t>不可</a:t>
            </a:r>
            <a:endParaRPr lang="en-US" altLang="ja-JP" sz="2400" dirty="0"/>
          </a:p>
          <a:p>
            <a:r>
              <a:rPr lang="ja-JP" altLang="ja-JP" sz="2400" dirty="0"/>
              <a:t>「嫌い度」が強くて「興味度」を遥かに超え</a:t>
            </a:r>
            <a:r>
              <a:rPr lang="ja-JP" altLang="en-US" sz="2400" dirty="0"/>
              <a:t>ると</a:t>
            </a:r>
            <a:r>
              <a:rPr lang="ja-JP" altLang="ja-JP" sz="2400" dirty="0"/>
              <a:t>観光資源価値</a:t>
            </a:r>
            <a:r>
              <a:rPr lang="ja-JP" altLang="en-US" sz="2400" dirty="0"/>
              <a:t>が</a:t>
            </a:r>
            <a:r>
              <a:rPr lang="ja-JP" altLang="ja-JP" sz="2400" dirty="0"/>
              <a:t>消滅</a:t>
            </a:r>
            <a:endParaRPr lang="en-US" altLang="ja-JP" sz="2400" dirty="0"/>
          </a:p>
          <a:p>
            <a:pPr marL="0" indent="0">
              <a:buNone/>
            </a:pPr>
            <a:r>
              <a:rPr lang="ja-JP" altLang="en-US" dirty="0" smtClean="0"/>
              <a:t>～例：</a:t>
            </a:r>
            <a:r>
              <a:rPr lang="ja-JP" altLang="ja-JP" dirty="0" smtClean="0"/>
              <a:t>韓国の敵産</a:t>
            </a:r>
            <a:r>
              <a:rPr lang="ja-JP" altLang="ja-JP" dirty="0"/>
              <a:t>家屋は日帝残滓、日帝痕跡として認識され、朝鮮総督府、旧ソウル市役所等は</a:t>
            </a:r>
            <a:r>
              <a:rPr lang="ja-JP" altLang="ja-JP" dirty="0" smtClean="0"/>
              <a:t>消滅</a:t>
            </a:r>
            <a:r>
              <a:rPr lang="ja-JP" altLang="en-US" dirty="0" smtClean="0"/>
              <a:t>～</a:t>
            </a:r>
            <a:endParaRPr lang="en-US" altLang="ja-JP" dirty="0" smtClean="0"/>
          </a:p>
          <a:p>
            <a:r>
              <a:rPr lang="ja-JP" altLang="ja-JP" sz="2400" dirty="0"/>
              <a:t>ムンバイの駅舎チャトラパティ・シヴァージー・ターミナスは大英帝国植民地支配の象徴</a:t>
            </a:r>
            <a:r>
              <a:rPr lang="ja-JP" altLang="en-US" sz="2400" dirty="0"/>
              <a:t>だ</a:t>
            </a:r>
            <a:r>
              <a:rPr lang="ja-JP" altLang="ja-JP" sz="2400" dirty="0"/>
              <a:t>が、世界遺産に登録され人流・観光資源として活用</a:t>
            </a:r>
            <a:endParaRPr lang="en-US" altLang="ja-JP" sz="2400" dirty="0"/>
          </a:p>
          <a:p>
            <a:r>
              <a:rPr lang="ja-JP" altLang="ja-JP" sz="2400" dirty="0"/>
              <a:t>人流・観光政策として重要なことは「嫌い度」を上回る「興味度」になるように施策を講じることであり、メディアの活用もそこに求められる。</a:t>
            </a:r>
          </a:p>
        </p:txBody>
      </p:sp>
    </p:spTree>
    <p:extLst>
      <p:ext uri="{BB962C8B-B14F-4D97-AF65-F5344CB8AC3E}">
        <p14:creationId xmlns:p14="http://schemas.microsoft.com/office/powerpoint/2010/main" val="19779142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5438" y="905256"/>
            <a:ext cx="9278874" cy="5033772"/>
          </a:xfrm>
        </p:spPr>
        <p:txBody>
          <a:bodyPr>
            <a:noAutofit/>
          </a:bodyPr>
          <a:lstStyle/>
          <a:p>
            <a:r>
              <a:rPr lang="ja-JP" altLang="ja-JP" sz="3000" dirty="0"/>
              <a:t>ダークとする価値観は、中期的には風化の第一歩。記憶風化</a:t>
            </a:r>
            <a:r>
              <a:rPr lang="ja-JP" altLang="en-US" sz="3000" dirty="0"/>
              <a:t>で</a:t>
            </a:r>
            <a:r>
              <a:rPr lang="ja-JP" altLang="ja-JP" sz="3000" dirty="0"/>
              <a:t>価値中立的になる。政治学としては問題解決。三国志や源平合戦の史蹟のようなもの、場所そのものが曖昧にすらなる</a:t>
            </a:r>
            <a:endParaRPr lang="en-US" altLang="ja-JP" sz="3000" dirty="0"/>
          </a:p>
          <a:p>
            <a:r>
              <a:rPr lang="ja-JP" altLang="ja-JP" sz="3000" dirty="0"/>
              <a:t>そうなると刺激性がうすれ、人流・観光資源としての価値は少なくなり、学術的、芸術的価値のあるものが残る</a:t>
            </a:r>
          </a:p>
          <a:p>
            <a:r>
              <a:rPr lang="ja-JP" altLang="ja-JP" sz="3000" dirty="0"/>
              <a:t>ユネスコはハイチ革命が始まった八月二三日を奴隷貿易とその廃止を記念する国際デーに定めている。英国は奴隷貿易（奴隷制ではない）を廃止した一八○七年奴隷貿易法から二百年目に当たる二○○七年の国際デーに、リバプールに国際奴隷博物館を開設。時間の経過とともに、ローマ時代の奴隷制と同様の人流・観光資源化</a:t>
            </a:r>
            <a:endParaRPr lang="ja-JP" altLang="en-US" sz="3000" dirty="0"/>
          </a:p>
        </p:txBody>
      </p:sp>
    </p:spTree>
    <p:extLst>
      <p:ext uri="{BB962C8B-B14F-4D97-AF65-F5344CB8AC3E}">
        <p14:creationId xmlns:p14="http://schemas.microsoft.com/office/powerpoint/2010/main" val="4024202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fontScale="90000"/>
          </a:bodyPr>
          <a:lstStyle/>
          <a:p>
            <a:r>
              <a:rPr kumimoji="1" lang="ja-JP" altLang="en-US" dirty="0" smtClean="0"/>
              <a:t>ダーク・ツーリズム</a:t>
            </a:r>
            <a:r>
              <a:rPr kumimoji="1" lang="en-US" altLang="ja-JP" dirty="0" smtClean="0"/>
              <a:t/>
            </a:r>
            <a:br>
              <a:rPr kumimoji="1" lang="en-US" altLang="ja-JP" dirty="0" smtClean="0"/>
            </a:br>
            <a:r>
              <a:rPr lang="ja-JP" altLang="en-US" dirty="0" smtClean="0"/>
              <a:t>～朝鮮総督府～教科書</a:t>
            </a:r>
            <a:r>
              <a:rPr lang="en-US" altLang="ja-JP" dirty="0" smtClean="0"/>
              <a:t>66</a:t>
            </a:r>
            <a:r>
              <a:rPr lang="ja-JP" altLang="en-US" dirty="0" smtClean="0"/>
              <a:t>頁</a:t>
            </a:r>
            <a:endParaRPr kumimoji="1" lang="ja-JP" altLang="en-US" dirty="0"/>
          </a:p>
        </p:txBody>
      </p:sp>
      <p:sp>
        <p:nvSpPr>
          <p:cNvPr id="3" name="コンテンツ プレースホルダ 2"/>
          <p:cNvSpPr>
            <a:spLocks noGrp="1"/>
          </p:cNvSpPr>
          <p:nvPr>
            <p:ph idx="1"/>
          </p:nvPr>
        </p:nvSpPr>
        <p:spPr>
          <a:xfrm>
            <a:off x="251520" y="1600200"/>
            <a:ext cx="8892480" cy="5257800"/>
          </a:xfrm>
        </p:spPr>
        <p:txBody>
          <a:bodyPr>
            <a:normAutofit fontScale="70000" lnSpcReduction="20000"/>
          </a:bodyPr>
          <a:lstStyle/>
          <a:p>
            <a:r>
              <a:rPr lang="ja-JP" altLang="en-US" dirty="0" smtClean="0"/>
              <a:t>ネルソン・マンデラが政治犯として収容されていた</a:t>
            </a:r>
            <a:r>
              <a:rPr lang="ja-JP" altLang="en-US" sz="3600" dirty="0" smtClean="0">
                <a:solidFill>
                  <a:srgbClr val="FF0000"/>
                </a:solidFill>
              </a:rPr>
              <a:t>ロベン島</a:t>
            </a:r>
            <a:r>
              <a:rPr lang="ja-JP" altLang="en-US" dirty="0" smtClean="0"/>
              <a:t>はその物語がなければ何の変哲もない離島である。世界遺産登録に</a:t>
            </a:r>
            <a:r>
              <a:rPr lang="en-US" altLang="ja-JP" sz="3600" dirty="0" smtClean="0">
                <a:solidFill>
                  <a:srgbClr val="FF0000"/>
                </a:solidFill>
              </a:rPr>
              <a:t>ICOMOS</a:t>
            </a:r>
            <a:r>
              <a:rPr lang="ja-JP" altLang="en-US" sz="3600" dirty="0" smtClean="0">
                <a:solidFill>
                  <a:srgbClr val="FF0000"/>
                </a:solidFill>
              </a:rPr>
              <a:t>ははじめ否定的</a:t>
            </a:r>
            <a:r>
              <a:rPr lang="ja-JP" altLang="en-US" dirty="0" smtClean="0"/>
              <a:t>であったが、</a:t>
            </a:r>
            <a:r>
              <a:rPr lang="ja-JP" altLang="en-US" sz="4600" b="1" dirty="0" smtClean="0">
                <a:solidFill>
                  <a:srgbClr val="FF0000"/>
                </a:solidFill>
              </a:rPr>
              <a:t>ダーク・ツーリズム</a:t>
            </a:r>
            <a:r>
              <a:rPr lang="ja-JP" altLang="en-US" dirty="0" smtClean="0"/>
              <a:t>として登録された。今ではケープタウン観光には欠かせないものとなっている。</a:t>
            </a:r>
            <a:endParaRPr lang="en-US" altLang="ja-JP" dirty="0" smtClean="0"/>
          </a:p>
          <a:p>
            <a:r>
              <a:rPr lang="ja-JP" altLang="en-US" dirty="0" smtClean="0"/>
              <a:t>物語であるから、一方から見ると</a:t>
            </a:r>
            <a:r>
              <a:rPr lang="ja-JP" altLang="en-US" sz="3600" dirty="0" smtClean="0">
                <a:solidFill>
                  <a:srgbClr val="FF0000"/>
                </a:solidFill>
              </a:rPr>
              <a:t>英雄的</a:t>
            </a:r>
            <a:r>
              <a:rPr lang="ja-JP" altLang="en-US" dirty="0" smtClean="0"/>
              <a:t>、他方から見ると</a:t>
            </a:r>
            <a:r>
              <a:rPr lang="ja-JP" altLang="en-US" sz="3600" dirty="0" smtClean="0">
                <a:solidFill>
                  <a:srgbClr val="FF0000"/>
                </a:solidFill>
              </a:rPr>
              <a:t>犯罪的</a:t>
            </a:r>
            <a:r>
              <a:rPr lang="ja-JP" altLang="en-US" dirty="0" smtClean="0"/>
              <a:t>ということがありえる。</a:t>
            </a:r>
            <a:endParaRPr lang="en-US" altLang="ja-JP" dirty="0" smtClean="0"/>
          </a:p>
          <a:p>
            <a:r>
              <a:rPr lang="ja-JP" altLang="en-US" sz="4600" dirty="0" smtClean="0"/>
              <a:t>原爆ドーム</a:t>
            </a:r>
            <a:r>
              <a:rPr lang="ja-JP" altLang="en-US" dirty="0" smtClean="0"/>
              <a:t>が代表例である。原爆ドームは英雄的行為の証（アメリカ国民）か犯罪的行為の証（広島市民）かで評価はわかれる。しかし日米関係そのものがうまくいっているから、日米の観光客が訪れる</a:t>
            </a:r>
            <a:endParaRPr lang="en-US" altLang="ja-JP" dirty="0" smtClean="0"/>
          </a:p>
          <a:p>
            <a:r>
              <a:rPr lang="ja-JP" altLang="en-US" dirty="0" smtClean="0"/>
              <a:t>観光資源は刺激性の強弱で価値が決まるから、英雄であろうが極悪人であろうが人が集まり経済効果（これを</a:t>
            </a:r>
            <a:r>
              <a:rPr lang="ja-JP" altLang="en-US" sz="5100" dirty="0" smtClean="0">
                <a:solidFill>
                  <a:srgbClr val="FF0000"/>
                </a:solidFill>
                <a:effectLst>
                  <a:outerShdw blurRad="38100" dist="38100" dir="2700000" algn="tl">
                    <a:srgbClr val="000000">
                      <a:alpha val="43137"/>
                    </a:srgbClr>
                  </a:outerShdw>
                </a:effectLst>
              </a:rPr>
              <a:t>デイトン効果</a:t>
            </a:r>
            <a:r>
              <a:rPr lang="ja-JP" altLang="en-US" dirty="0" smtClean="0"/>
              <a:t>という）があればよいと割り切ればいいと思っているが、世間では、建前として文化遺産にするものだから</a:t>
            </a:r>
            <a:r>
              <a:rPr lang="ja-JP" altLang="en-US" sz="4000" dirty="0" smtClean="0">
                <a:solidFill>
                  <a:srgbClr val="FF0000"/>
                </a:solidFill>
              </a:rPr>
              <a:t>金銭勘定は後ろに隠れてしまい「誇り」が前面に出てしまう</a:t>
            </a:r>
            <a:r>
              <a:rPr lang="ja-JP" altLang="en-US" dirty="0" smtClean="0"/>
              <a:t>。</a:t>
            </a:r>
          </a:p>
          <a:p>
            <a:endParaRPr kumimoji="1" lang="ja-JP" altLang="en-US" dirty="0"/>
          </a:p>
        </p:txBody>
      </p:sp>
    </p:spTree>
    <p:extLst>
      <p:ext uri="{BB962C8B-B14F-4D97-AF65-F5344CB8AC3E}">
        <p14:creationId xmlns:p14="http://schemas.microsoft.com/office/powerpoint/2010/main" val="75744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44624"/>
            <a:ext cx="7886700" cy="636746"/>
          </a:xfrm>
          <a:ln>
            <a:solidFill>
              <a:schemeClr val="tx1">
                <a:lumMod val="95000"/>
                <a:lumOff val="5000"/>
              </a:schemeClr>
            </a:solidFill>
          </a:ln>
        </p:spPr>
        <p:txBody>
          <a:bodyPr>
            <a:normAutofit fontScale="90000"/>
          </a:bodyPr>
          <a:lstStyle/>
          <a:p>
            <a:pPr algn="ctr"/>
            <a:r>
              <a:rPr lang="ja-JP" altLang="ja-JP" b="1" dirty="0"/>
              <a:t>殺戮の記憶・記録の展示</a:t>
            </a:r>
            <a:endParaRPr lang="ja-JP" altLang="ja-JP" dirty="0"/>
          </a:p>
        </p:txBody>
      </p:sp>
      <p:sp>
        <p:nvSpPr>
          <p:cNvPr id="3" name="コンテンツ プレースホルダー 2"/>
          <p:cNvSpPr>
            <a:spLocks noGrp="1"/>
          </p:cNvSpPr>
          <p:nvPr>
            <p:ph idx="1"/>
          </p:nvPr>
        </p:nvSpPr>
        <p:spPr>
          <a:xfrm>
            <a:off x="-12954" y="908720"/>
            <a:ext cx="9061704" cy="5949280"/>
          </a:xfrm>
        </p:spPr>
        <p:txBody>
          <a:bodyPr>
            <a:noAutofit/>
          </a:bodyPr>
          <a:lstStyle/>
          <a:p>
            <a:r>
              <a:rPr lang="ja-JP" altLang="ja-JP" sz="2400" dirty="0"/>
              <a:t>アウシュヴィッツ収容所、原爆ドーム</a:t>
            </a:r>
            <a:r>
              <a:rPr lang="ja-JP" altLang="en-US" sz="2400" dirty="0"/>
              <a:t>は世界遺産</a:t>
            </a:r>
            <a:r>
              <a:rPr lang="ja-JP" altLang="ja-JP" sz="2400" dirty="0"/>
              <a:t>。スミソニアン博物館</a:t>
            </a:r>
            <a:r>
              <a:rPr lang="ja-JP" altLang="en-US" sz="2400" dirty="0"/>
              <a:t>の</a:t>
            </a:r>
            <a:r>
              <a:rPr lang="ja-JP" altLang="ja-JP" sz="2400" dirty="0"/>
              <a:t>エノラ・ゲイ展示はひっそりと</a:t>
            </a:r>
            <a:r>
              <a:rPr lang="ja-JP" altLang="en-US" sz="2400" dirty="0"/>
              <a:t>実施、</a:t>
            </a:r>
            <a:r>
              <a:rPr lang="ja-JP" altLang="ja-JP" sz="2400" dirty="0"/>
              <a:t>注目を浴びたタイミングまでを考えると、極めて政治的。大戦直後は注目されなかったホロコーストや原爆被害は、</a:t>
            </a:r>
            <a:r>
              <a:rPr lang="ja-JP" altLang="en-US" sz="2400" dirty="0"/>
              <a:t>後</a:t>
            </a:r>
            <a:r>
              <a:rPr lang="ja-JP" altLang="ja-JP" sz="2400" dirty="0"/>
              <a:t>で思い出す行為</a:t>
            </a:r>
            <a:r>
              <a:rPr lang="ja-JP" altLang="en-US" sz="2400" dirty="0"/>
              <a:t>、</a:t>
            </a:r>
            <a:r>
              <a:rPr lang="ja-JP" altLang="ja-JP" sz="2400" dirty="0"/>
              <a:t>フィクションが</a:t>
            </a:r>
            <a:r>
              <a:rPr lang="ja-JP" altLang="ja-JP" sz="2400" dirty="0" smtClean="0"/>
              <a:t>入り込む</a:t>
            </a:r>
          </a:p>
          <a:p>
            <a:r>
              <a:rPr lang="ja-JP" altLang="ja-JP" sz="2400" dirty="0" smtClean="0"/>
              <a:t>米国ホロコースト記念博物館はアメリカ人の興味を集めるが、アメリカ・インデアン博物館は大虐殺を隠ぺいしていると批判</a:t>
            </a:r>
          </a:p>
          <a:p>
            <a:r>
              <a:rPr lang="ja-JP" altLang="ja-JP" sz="2400" dirty="0" smtClean="0"/>
              <a:t>カンボジア</a:t>
            </a:r>
            <a:r>
              <a:rPr lang="ja-JP" altLang="ja-JP" sz="2400" dirty="0"/>
              <a:t>虐殺は『キリングフィールド』、ルワンダ虐殺は『ホテルルワンダ』、台北二二八</a:t>
            </a:r>
            <a:r>
              <a:rPr lang="ja-JP" altLang="en-US" sz="2400" dirty="0"/>
              <a:t>事件</a:t>
            </a:r>
            <a:r>
              <a:rPr lang="ja-JP" altLang="ja-JP" sz="2400" dirty="0"/>
              <a:t>は『非情都市』といった映画とともに話題継続</a:t>
            </a:r>
            <a:endParaRPr lang="en-US" altLang="ja-JP" sz="2400" dirty="0"/>
          </a:p>
          <a:p>
            <a:r>
              <a:rPr lang="ja-JP" altLang="ja-JP" sz="2400" dirty="0" smtClean="0"/>
              <a:t>「</a:t>
            </a:r>
            <a:r>
              <a:rPr lang="ja-JP" altLang="ja-JP" sz="2400" dirty="0"/>
              <a:t>南京大虐殺」は石川達三『生きている兵隊』</a:t>
            </a:r>
            <a:r>
              <a:rPr lang="ja-JP" altLang="en-US" sz="2400" dirty="0"/>
              <a:t>で</a:t>
            </a:r>
            <a:r>
              <a:rPr lang="ja-JP" altLang="ja-JP" sz="2400" dirty="0"/>
              <a:t>話題、中国</a:t>
            </a:r>
            <a:r>
              <a:rPr lang="ja-JP" altLang="en-US" sz="2400" dirty="0"/>
              <a:t>は</a:t>
            </a:r>
            <a:r>
              <a:rPr lang="ja-JP" altLang="ja-JP" sz="2400" dirty="0"/>
              <a:t>「侵華日軍南京大屠殺遇難同胞記念館」</a:t>
            </a:r>
            <a:r>
              <a:rPr lang="ja-JP" altLang="en-US" sz="2400" dirty="0"/>
              <a:t>を</a:t>
            </a:r>
            <a:r>
              <a:rPr lang="ja-JP" altLang="ja-JP" sz="2400" dirty="0"/>
              <a:t>設置</a:t>
            </a:r>
            <a:r>
              <a:rPr lang="ja-JP" altLang="en-US" sz="2400" dirty="0"/>
              <a:t>、両国間では虐殺数が政治問題化</a:t>
            </a:r>
            <a:endParaRPr lang="ja-JP" altLang="ja-JP" sz="2400" dirty="0"/>
          </a:p>
        </p:txBody>
      </p:sp>
    </p:spTree>
    <p:extLst>
      <p:ext uri="{BB962C8B-B14F-4D97-AF65-F5344CB8AC3E}">
        <p14:creationId xmlns:p14="http://schemas.microsoft.com/office/powerpoint/2010/main" val="28016270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16632"/>
            <a:ext cx="8964488" cy="1839422"/>
          </a:xfrm>
          <a:ln>
            <a:solidFill>
              <a:schemeClr val="accent1"/>
            </a:solidFill>
          </a:ln>
        </p:spPr>
        <p:txBody>
          <a:bodyPr>
            <a:normAutofit fontScale="90000"/>
          </a:bodyPr>
          <a:lstStyle/>
          <a:p>
            <a:pPr algn="ctr"/>
            <a:r>
              <a:rPr lang="ja-JP" altLang="ja-JP" dirty="0"/>
              <a:t>文化財展示場、人流・観光資源</a:t>
            </a:r>
            <a:r>
              <a:rPr lang="ja-JP" altLang="ja-JP" dirty="0" smtClean="0"/>
              <a:t>展示場</a:t>
            </a:r>
            <a:r>
              <a:rPr lang="en-US" altLang="ja-JP" dirty="0" smtClean="0"/>
              <a:t/>
            </a:r>
            <a:br>
              <a:rPr lang="en-US" altLang="ja-JP" dirty="0" smtClean="0"/>
            </a:br>
            <a:r>
              <a:rPr lang="ja-JP" altLang="ja-JP" dirty="0" smtClean="0"/>
              <a:t>と</a:t>
            </a:r>
            <a:r>
              <a:rPr lang="ja-JP" altLang="ja-JP" dirty="0"/>
              <a:t>しての博物館</a:t>
            </a:r>
          </a:p>
        </p:txBody>
      </p:sp>
      <p:sp>
        <p:nvSpPr>
          <p:cNvPr id="3" name="コンテンツ プレースホルダー 2"/>
          <p:cNvSpPr>
            <a:spLocks noGrp="1"/>
          </p:cNvSpPr>
          <p:nvPr>
            <p:ph idx="1"/>
          </p:nvPr>
        </p:nvSpPr>
        <p:spPr>
          <a:xfrm>
            <a:off x="0" y="2016252"/>
            <a:ext cx="9018270" cy="3984498"/>
          </a:xfrm>
        </p:spPr>
        <p:txBody>
          <a:bodyPr>
            <a:noAutofit/>
          </a:bodyPr>
          <a:lstStyle/>
          <a:p>
            <a:r>
              <a:rPr lang="ja-JP" altLang="ja-JP" sz="2700" dirty="0"/>
              <a:t>日本人と中国人、韓国人に</a:t>
            </a:r>
            <a:r>
              <a:rPr lang="ja-JP" altLang="ja-JP" sz="2700" dirty="0">
                <a:solidFill>
                  <a:srgbClr val="FF0000"/>
                </a:solidFill>
              </a:rPr>
              <a:t>共通に最も知られている</a:t>
            </a:r>
            <a:r>
              <a:rPr lang="ja-JP" altLang="ja-JP" sz="2700" dirty="0"/>
              <a:t>人流・観光資源の一つが、いわゆる</a:t>
            </a:r>
            <a:r>
              <a:rPr lang="ja-JP" altLang="en-US" sz="2700" dirty="0"/>
              <a:t>「</a:t>
            </a:r>
            <a:r>
              <a:rPr lang="ja-JP" altLang="ja-JP" sz="2700" dirty="0">
                <a:solidFill>
                  <a:srgbClr val="FF0000"/>
                </a:solidFill>
              </a:rPr>
              <a:t>歴史認識</a:t>
            </a:r>
            <a:r>
              <a:rPr lang="ja-JP" altLang="en-US" sz="2700" dirty="0"/>
              <a:t>」</a:t>
            </a:r>
            <a:r>
              <a:rPr lang="ja-JP" altLang="ja-JP" sz="2700" dirty="0"/>
              <a:t>に関わるもの</a:t>
            </a:r>
            <a:endParaRPr lang="en-US" altLang="ja-JP" sz="2700" dirty="0"/>
          </a:p>
          <a:p>
            <a:r>
              <a:rPr lang="ja-JP" altLang="ja-JP" sz="2700" dirty="0"/>
              <a:t>各国マスメディアは繰り返し、南京大虐殺、慰安婦、靖国神社等を取り上げるから、人々の記憶に刻み込まれる。</a:t>
            </a:r>
            <a:endParaRPr lang="en-US" altLang="ja-JP" sz="2700" dirty="0"/>
          </a:p>
          <a:p>
            <a:r>
              <a:rPr lang="ja-JP" altLang="ja-JP" sz="2700" dirty="0">
                <a:solidFill>
                  <a:srgbClr val="FF0000"/>
                </a:solidFill>
              </a:rPr>
              <a:t>人流・観光資源として</a:t>
            </a:r>
            <a:r>
              <a:rPr lang="ja-JP" altLang="ja-JP" sz="2700" dirty="0"/>
              <a:t>は、その力に着目して論じることができるところから、学問の在り方等の思想にもよるが、中国、韓国等の人流・観光研究者の間においては、その限りにおいて、</a:t>
            </a:r>
            <a:r>
              <a:rPr lang="ja-JP" altLang="ja-JP" sz="2700" dirty="0">
                <a:solidFill>
                  <a:srgbClr val="FF0000"/>
                </a:solidFill>
              </a:rPr>
              <a:t>共通認識を形成できる可能性</a:t>
            </a:r>
            <a:r>
              <a:rPr lang="ja-JP" altLang="ja-JP" sz="2700" dirty="0"/>
              <a:t>があると考えられる。</a:t>
            </a:r>
            <a:endParaRPr lang="ja-JP" altLang="en-US" sz="2700" dirty="0"/>
          </a:p>
        </p:txBody>
      </p:sp>
    </p:spTree>
    <p:extLst>
      <p:ext uri="{BB962C8B-B14F-4D97-AF65-F5344CB8AC3E}">
        <p14:creationId xmlns:p14="http://schemas.microsoft.com/office/powerpoint/2010/main" val="22312593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 y="857250"/>
            <a:ext cx="9075420" cy="5143500"/>
          </a:xfrm>
        </p:spPr>
        <p:txBody>
          <a:bodyPr>
            <a:noAutofit/>
          </a:bodyPr>
          <a:lstStyle/>
          <a:p>
            <a:r>
              <a:rPr lang="ja-JP" altLang="ja-JP" sz="3000" dirty="0"/>
              <a:t>記憶・記録の保存は、</a:t>
            </a:r>
            <a:r>
              <a:rPr lang="ja-JP" altLang="ja-JP" sz="3000" dirty="0">
                <a:solidFill>
                  <a:srgbClr val="FF0000"/>
                </a:solidFill>
              </a:rPr>
              <a:t>公的機関が関与するもの</a:t>
            </a:r>
            <a:r>
              <a:rPr lang="ja-JP" altLang="ja-JP" sz="3000" dirty="0"/>
              <a:t>と、</a:t>
            </a:r>
            <a:r>
              <a:rPr lang="ja-JP" altLang="ja-JP" sz="3000" dirty="0">
                <a:solidFill>
                  <a:srgbClr val="FF0000"/>
                </a:solidFill>
              </a:rPr>
              <a:t>公的機関が関与しないもの</a:t>
            </a:r>
            <a:r>
              <a:rPr lang="ja-JP" altLang="ja-JP" sz="3000" dirty="0"/>
              <a:t>に大別される。</a:t>
            </a:r>
            <a:endParaRPr lang="en-US" altLang="ja-JP" sz="3000" dirty="0"/>
          </a:p>
          <a:p>
            <a:r>
              <a:rPr lang="ja-JP" altLang="ja-JP" sz="3000" dirty="0"/>
              <a:t>日本において博物館は、</a:t>
            </a:r>
            <a:r>
              <a:rPr lang="ja-JP" altLang="ja-JP" sz="3000" dirty="0">
                <a:solidFill>
                  <a:srgbClr val="FF0000"/>
                </a:solidFill>
              </a:rPr>
              <a:t>博物館法に規定</a:t>
            </a:r>
            <a:r>
              <a:rPr lang="ja-JP" altLang="ja-JP" sz="3000" dirty="0"/>
              <a:t>する登録博物館及び博物館相当施設と</a:t>
            </a:r>
            <a:r>
              <a:rPr lang="ja-JP" altLang="ja-JP" sz="3000" dirty="0">
                <a:solidFill>
                  <a:srgbClr val="FF0000"/>
                </a:solidFill>
              </a:rPr>
              <a:t>博物館法が適用されない博物館類似施設</a:t>
            </a:r>
            <a:r>
              <a:rPr lang="ja-JP" altLang="ja-JP" sz="3000" dirty="0"/>
              <a:t>に大別される。</a:t>
            </a:r>
            <a:endParaRPr lang="en-US" altLang="ja-JP" sz="3000" dirty="0"/>
          </a:p>
          <a:p>
            <a:r>
              <a:rPr lang="ja-JP" altLang="ja-JP" sz="3000" dirty="0">
                <a:solidFill>
                  <a:srgbClr val="FF0000"/>
                </a:solidFill>
              </a:rPr>
              <a:t>靖国神社遊就館</a:t>
            </a:r>
            <a:r>
              <a:rPr lang="ja-JP" altLang="ja-JP" sz="3000" dirty="0"/>
              <a:t>は後者に該当する。博物館法が適用されるものは当然のことながら、国民の教育と文化の発展に寄与することが目的とされる。</a:t>
            </a:r>
            <a:endParaRPr lang="en-US" altLang="ja-JP" sz="3000" dirty="0"/>
          </a:p>
          <a:p>
            <a:r>
              <a:rPr lang="ja-JP" altLang="ja-JP" sz="3000" dirty="0"/>
              <a:t>中国、韓国においても公的機関が関与する博物館に関しては同様であると考えられる。従って、そこに展示される思想をめぐって、歴史認識の違いが浮き上がることとなる。</a:t>
            </a:r>
          </a:p>
        </p:txBody>
      </p:sp>
    </p:spTree>
    <p:extLst>
      <p:ext uri="{BB962C8B-B14F-4D97-AF65-F5344CB8AC3E}">
        <p14:creationId xmlns:p14="http://schemas.microsoft.com/office/powerpoint/2010/main" val="31483979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857251"/>
            <a:ext cx="9144000" cy="4632722"/>
          </a:xfrm>
        </p:spPr>
        <p:txBody>
          <a:bodyPr>
            <a:normAutofit fontScale="92500"/>
          </a:bodyPr>
          <a:lstStyle/>
          <a:p>
            <a:r>
              <a:rPr lang="ja-JP" altLang="ja-JP" sz="3000" dirty="0">
                <a:solidFill>
                  <a:srgbClr val="FF0000"/>
                </a:solidFill>
              </a:rPr>
              <a:t>韓国</a:t>
            </a:r>
            <a:r>
              <a:rPr lang="ja-JP" altLang="ja-JP" sz="3000" dirty="0"/>
              <a:t>の文化政策、博物館政策は文化体育観光部を行政組織として、</a:t>
            </a:r>
            <a:r>
              <a:rPr lang="ja-JP" altLang="ja-JP" sz="3000" dirty="0">
                <a:solidFill>
                  <a:srgbClr val="FF0000"/>
                </a:solidFill>
              </a:rPr>
              <a:t>文化振興法、博物館及び美術館振興法</a:t>
            </a:r>
            <a:r>
              <a:rPr lang="ja-JP" altLang="ja-JP" sz="3000" dirty="0"/>
              <a:t>により実施</a:t>
            </a:r>
            <a:endParaRPr lang="en-US" altLang="ja-JP" sz="3000" dirty="0"/>
          </a:p>
          <a:p>
            <a:r>
              <a:rPr lang="ja-JP" altLang="ja-JP" sz="3000" dirty="0"/>
              <a:t>国立中央博物館は朝鮮総督府博物館の展示物を引き継いでいる。おおむね日本と同じスキームであるが、</a:t>
            </a:r>
            <a:r>
              <a:rPr lang="ja-JP" altLang="ja-JP" sz="3000" dirty="0">
                <a:solidFill>
                  <a:srgbClr val="FF0000"/>
                </a:solidFill>
              </a:rPr>
              <a:t>民間の博物館に対する関与度が大きい</a:t>
            </a:r>
            <a:r>
              <a:rPr lang="ja-JP" altLang="ja-JP" sz="3000" dirty="0"/>
              <a:t>ところが異なる。</a:t>
            </a:r>
            <a:endParaRPr lang="en-US" altLang="ja-JP" sz="3000" dirty="0"/>
          </a:p>
          <a:p>
            <a:r>
              <a:rPr lang="ja-JP" altLang="ja-JP" sz="3000" dirty="0"/>
              <a:t>韓国歴史教科書において安重根以上に大きく取り扱われている朴烈義士記念館、</a:t>
            </a:r>
            <a:r>
              <a:rPr lang="ja-JP" altLang="ja-JP" sz="3000" dirty="0">
                <a:solidFill>
                  <a:srgbClr val="FF0000"/>
                </a:solidFill>
              </a:rPr>
              <a:t>拷問シーン等が展示</a:t>
            </a:r>
            <a:r>
              <a:rPr lang="ja-JP" altLang="ja-JP" sz="3000" dirty="0"/>
              <a:t>されている「日帝侵略館」等は韓国の博物館及び美術館振興法の適用を受けない</a:t>
            </a:r>
            <a:r>
              <a:rPr lang="ja-JP" altLang="ja-JP" sz="3000" dirty="0">
                <a:solidFill>
                  <a:srgbClr val="FF0000"/>
                </a:solidFill>
              </a:rPr>
              <a:t>民間の展示館</a:t>
            </a:r>
            <a:r>
              <a:rPr lang="ja-JP" altLang="ja-JP" sz="3000" dirty="0"/>
              <a:t>である。</a:t>
            </a:r>
          </a:p>
        </p:txBody>
      </p:sp>
    </p:spTree>
    <p:extLst>
      <p:ext uri="{BB962C8B-B14F-4D97-AF65-F5344CB8AC3E}">
        <p14:creationId xmlns:p14="http://schemas.microsoft.com/office/powerpoint/2010/main" val="529135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19228" y="404664"/>
            <a:ext cx="7886700" cy="1261313"/>
          </a:xfrm>
          <a:noFill/>
          <a:ln>
            <a:solidFill>
              <a:schemeClr val="accent1"/>
            </a:solidFill>
          </a:ln>
        </p:spPr>
        <p:txBody>
          <a:bodyPr>
            <a:normAutofit/>
          </a:bodyPr>
          <a:lstStyle/>
          <a:p>
            <a:pPr algn="ctr"/>
            <a:r>
              <a:rPr kumimoji="1" lang="ja-JP" altLang="en-US" dirty="0" smtClean="0"/>
              <a:t>歴史認識問題</a:t>
            </a:r>
            <a:endParaRPr kumimoji="1" lang="ja-JP" altLang="en-US" dirty="0"/>
          </a:p>
        </p:txBody>
      </p:sp>
      <p:sp>
        <p:nvSpPr>
          <p:cNvPr id="3" name="コンテンツ プレースホルダー 2"/>
          <p:cNvSpPr>
            <a:spLocks noGrp="1"/>
          </p:cNvSpPr>
          <p:nvPr>
            <p:ph idx="1"/>
          </p:nvPr>
        </p:nvSpPr>
        <p:spPr>
          <a:xfrm>
            <a:off x="0" y="1763023"/>
            <a:ext cx="9144000" cy="5094977"/>
          </a:xfrm>
        </p:spPr>
        <p:txBody>
          <a:bodyPr>
            <a:normAutofit/>
          </a:bodyPr>
          <a:lstStyle/>
          <a:p>
            <a:r>
              <a:rPr lang="ja-JP" altLang="ja-JP" sz="2400" dirty="0"/>
              <a:t>ユネスコに対する端島（軍艦島）の世界遺産登録、「南京大虐殺」、「慰安婦」の記憶遺産登録をめぐり、日本と中国、韓国の間で外交問題に発展</a:t>
            </a:r>
            <a:endParaRPr lang="en-US" altLang="ja-JP" sz="2400" dirty="0"/>
          </a:p>
          <a:p>
            <a:r>
              <a:rPr lang="ja-JP" altLang="ja-JP" sz="2400" dirty="0" smtClean="0"/>
              <a:t>記録遺産</a:t>
            </a:r>
            <a:r>
              <a:rPr lang="ja-JP" altLang="en-US" sz="2400" dirty="0"/>
              <a:t>は</a:t>
            </a:r>
            <a:r>
              <a:rPr lang="ja-JP" altLang="en-US" sz="2400" dirty="0" smtClean="0"/>
              <a:t>、</a:t>
            </a:r>
            <a:r>
              <a:rPr lang="ja-JP" altLang="ja-JP" sz="2400" dirty="0"/>
              <a:t>人を移動させるまでの力を示すイメージをもつ記憶遺産のほうがわかりやすい。</a:t>
            </a:r>
            <a:endParaRPr lang="en-US" altLang="ja-JP" sz="2400" dirty="0"/>
          </a:p>
          <a:p>
            <a:r>
              <a:rPr lang="ja-JP" altLang="ja-JP" sz="2400" dirty="0"/>
              <a:t>結果において</a:t>
            </a:r>
            <a:r>
              <a:rPr lang="ja-JP" altLang="ja-JP" sz="2400" dirty="0">
                <a:solidFill>
                  <a:srgbClr val="FF0000"/>
                </a:solidFill>
              </a:rPr>
              <a:t>人流・観光資源</a:t>
            </a:r>
            <a:r>
              <a:rPr lang="ja-JP" altLang="ja-JP" sz="2400" dirty="0"/>
              <a:t>として活用されることになる。</a:t>
            </a:r>
            <a:endParaRPr lang="en-US" altLang="ja-JP" sz="2400" dirty="0"/>
          </a:p>
          <a:p>
            <a:r>
              <a:rPr lang="ja-JP" altLang="ja-JP" sz="2400" dirty="0"/>
              <a:t>「明治日本の産業革命遺産」のうち、</a:t>
            </a:r>
            <a:r>
              <a:rPr lang="en-US" altLang="ja-JP" sz="2400" dirty="0"/>
              <a:t>Google</a:t>
            </a:r>
            <a:r>
              <a:rPr lang="ja-JP" altLang="ja-JP" sz="2400" dirty="0"/>
              <a:t>による軍艦島の検索件数が</a:t>
            </a:r>
            <a:r>
              <a:rPr lang="ja-JP" altLang="ja-JP" sz="2400" dirty="0">
                <a:solidFill>
                  <a:srgbClr val="FF0000"/>
                </a:solidFill>
              </a:rPr>
              <a:t>八十万件</a:t>
            </a:r>
            <a:r>
              <a:rPr lang="ja-JP" altLang="ja-JP" sz="2400" dirty="0"/>
              <a:t>に対し、釜石の橋野鉄鋼山高炉跡は</a:t>
            </a:r>
            <a:r>
              <a:rPr lang="ja-JP" altLang="ja-JP" sz="2400" dirty="0">
                <a:solidFill>
                  <a:srgbClr val="FF0000"/>
                </a:solidFill>
              </a:rPr>
              <a:t>一万件</a:t>
            </a:r>
            <a:endParaRPr lang="en-US" altLang="ja-JP" sz="2400" dirty="0">
              <a:solidFill>
                <a:srgbClr val="FF0000"/>
              </a:solidFill>
            </a:endParaRPr>
          </a:p>
          <a:p>
            <a:r>
              <a:rPr lang="ja-JP" altLang="ja-JP" sz="2400" dirty="0"/>
              <a:t>資源の集客性に注目して「産業遺産」登録（</a:t>
            </a:r>
            <a:r>
              <a:rPr lang="ja-JP" altLang="ja-JP" sz="2400" dirty="0">
                <a:solidFill>
                  <a:srgbClr val="FF0000"/>
                </a:solidFill>
              </a:rPr>
              <a:t>文化財としての評価を得ること</a:t>
            </a:r>
            <a:r>
              <a:rPr lang="ja-JP" altLang="ja-JP" sz="2400" dirty="0"/>
              <a:t>）を行う場合には、その結果発生するリアクション（</a:t>
            </a:r>
            <a:r>
              <a:rPr lang="ja-JP" altLang="ja-JP" sz="2400" dirty="0">
                <a:solidFill>
                  <a:srgbClr val="FF0000"/>
                </a:solidFill>
              </a:rPr>
              <a:t>文化的価値を認めない行為</a:t>
            </a:r>
            <a:r>
              <a:rPr lang="ja-JP" altLang="ja-JP" sz="2400" dirty="0"/>
              <a:t>）を甘受することは覚悟しなければならない</a:t>
            </a:r>
            <a:endParaRPr lang="ja-JP" altLang="en-US" sz="2400" dirty="0"/>
          </a:p>
        </p:txBody>
      </p:sp>
    </p:spTree>
    <p:extLst>
      <p:ext uri="{BB962C8B-B14F-4D97-AF65-F5344CB8AC3E}">
        <p14:creationId xmlns:p14="http://schemas.microsoft.com/office/powerpoint/2010/main" val="7944356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857250"/>
            <a:ext cx="8515350" cy="5143500"/>
          </a:xfrm>
        </p:spPr>
        <p:txBody>
          <a:bodyPr>
            <a:normAutofit fontScale="92500"/>
          </a:bodyPr>
          <a:lstStyle/>
          <a:p>
            <a:r>
              <a:rPr lang="ja-JP" altLang="ja-JP" sz="3000" dirty="0">
                <a:solidFill>
                  <a:srgbClr val="FF0000"/>
                </a:solidFill>
              </a:rPr>
              <a:t>中国</a:t>
            </a:r>
            <a:r>
              <a:rPr lang="ja-JP" altLang="ja-JP" sz="3000" dirty="0"/>
              <a:t>では、二○一五年に施行された博物館条例により、博物館に対する法的規制とともに、 博物館事業の発展に向けた</a:t>
            </a:r>
            <a:r>
              <a:rPr lang="ja-JP" altLang="ja-JP" sz="3000" dirty="0">
                <a:solidFill>
                  <a:srgbClr val="FF0000"/>
                </a:solidFill>
              </a:rPr>
              <a:t>法的基盤が強化</a:t>
            </a:r>
            <a:r>
              <a:rPr lang="ja-JP" altLang="ja-JP" sz="3000" dirty="0"/>
              <a:t>されることになった。</a:t>
            </a:r>
            <a:endParaRPr lang="en-US" altLang="ja-JP" sz="3000" dirty="0"/>
          </a:p>
          <a:p>
            <a:r>
              <a:rPr lang="ja-JP" altLang="ja-JP" sz="3000" dirty="0"/>
              <a:t>中国には</a:t>
            </a:r>
            <a:r>
              <a:rPr lang="ja-JP" altLang="ja-JP" sz="3000" dirty="0">
                <a:solidFill>
                  <a:srgbClr val="FF0000"/>
                </a:solidFill>
              </a:rPr>
              <a:t>法のうえに共産党の方針</a:t>
            </a:r>
            <a:r>
              <a:rPr lang="ja-JP" altLang="ja-JP" sz="3000" dirty="0"/>
              <a:t>があり、二○一五年中国共産党中央弁公庁と国務院弁公庁の合同通達「現代公共文化サー ビス体系の構築加速に関する意見」が公表されている。</a:t>
            </a:r>
            <a:endParaRPr lang="en-US" altLang="ja-JP" sz="3000" dirty="0"/>
          </a:p>
          <a:p>
            <a:r>
              <a:rPr lang="ja-JP" altLang="ja-JP" sz="3000" dirty="0"/>
              <a:t>博物館条例には展示内容の管理強化に関する規定が含まれ、「陳列展示のテー マ及び内容が劣悪な影響をもたらしたとき」は</a:t>
            </a:r>
            <a:r>
              <a:rPr lang="ja-JP" altLang="ja-JP" sz="3000" dirty="0">
                <a:solidFill>
                  <a:srgbClr val="FF0000"/>
                </a:solidFill>
              </a:rPr>
              <a:t>取締りの対象</a:t>
            </a:r>
            <a:r>
              <a:rPr lang="ja-JP" altLang="ja-JP" sz="3000" dirty="0"/>
              <a:t>となることも明記されている。</a:t>
            </a:r>
          </a:p>
          <a:p>
            <a:endParaRPr kumimoji="1" lang="ja-JP" altLang="en-US" dirty="0"/>
          </a:p>
        </p:txBody>
      </p:sp>
    </p:spTree>
    <p:extLst>
      <p:ext uri="{BB962C8B-B14F-4D97-AF65-F5344CB8AC3E}">
        <p14:creationId xmlns:p14="http://schemas.microsoft.com/office/powerpoint/2010/main" val="26172701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548680"/>
            <a:ext cx="7886700" cy="994172"/>
          </a:xfrm>
          <a:ln>
            <a:solidFill>
              <a:schemeClr val="tx1">
                <a:lumMod val="95000"/>
                <a:lumOff val="5000"/>
              </a:schemeClr>
            </a:solidFill>
          </a:ln>
        </p:spPr>
        <p:txBody>
          <a:bodyPr>
            <a:normAutofit fontScale="90000"/>
          </a:bodyPr>
          <a:lstStyle/>
          <a:p>
            <a:pPr algn="ctr"/>
            <a:r>
              <a:rPr lang="ja-JP" altLang="ja-JP" dirty="0"/>
              <a:t>歴史認識に関わる記憶・記録遺産の評価手法の開発の必要性</a:t>
            </a:r>
          </a:p>
        </p:txBody>
      </p:sp>
      <p:sp>
        <p:nvSpPr>
          <p:cNvPr id="3" name="コンテンツ プレースホルダー 2"/>
          <p:cNvSpPr>
            <a:spLocks noGrp="1"/>
          </p:cNvSpPr>
          <p:nvPr>
            <p:ph idx="1"/>
          </p:nvPr>
        </p:nvSpPr>
        <p:spPr>
          <a:xfrm>
            <a:off x="0" y="1934767"/>
            <a:ext cx="9144000" cy="4161233"/>
          </a:xfrm>
        </p:spPr>
        <p:txBody>
          <a:bodyPr>
            <a:noAutofit/>
          </a:bodyPr>
          <a:lstStyle/>
          <a:p>
            <a:r>
              <a:rPr lang="ja-JP" altLang="ja-JP" sz="3000" dirty="0">
                <a:solidFill>
                  <a:srgbClr val="FF0000"/>
                </a:solidFill>
              </a:rPr>
              <a:t>歴史認識は、人流・観光で言えば観光客に対するガイドからの事前説明に等しい。</a:t>
            </a:r>
            <a:r>
              <a:rPr lang="ja-JP" altLang="ja-JP" sz="3000" dirty="0"/>
              <a:t>実証実験では、ガイドの説明がある場合に興味度が高</a:t>
            </a:r>
            <a:r>
              <a:rPr lang="ja-JP" altLang="en-US" sz="3000" dirty="0"/>
              <a:t>い</a:t>
            </a:r>
            <a:r>
              <a:rPr lang="ja-JP" altLang="ja-JP" sz="3000" dirty="0"/>
              <a:t>から、軍艦島等に対する観光客の興味度は、国籍を問わず高くなる</a:t>
            </a:r>
            <a:r>
              <a:rPr lang="ja-JP" altLang="en-US" sz="3000" dirty="0"/>
              <a:t>と予想</a:t>
            </a:r>
            <a:r>
              <a:rPr lang="ja-JP" altLang="ja-JP" sz="3000" dirty="0"/>
              <a:t>。興味度が高ければ、有望な人流・観光資源となる。</a:t>
            </a:r>
          </a:p>
          <a:p>
            <a:r>
              <a:rPr lang="ja-JP" altLang="ja-JP" sz="3000" dirty="0"/>
              <a:t>歴史認識に関する反応は、多分に建前が作用。建前が現れるアンケートによるデータと、本音があらわれる感性データの相互比較をしてみると、更に有意なデータが得られるかもしれない。</a:t>
            </a:r>
          </a:p>
        </p:txBody>
      </p:sp>
    </p:spTree>
    <p:extLst>
      <p:ext uri="{BB962C8B-B14F-4D97-AF65-F5344CB8AC3E}">
        <p14:creationId xmlns:p14="http://schemas.microsoft.com/office/powerpoint/2010/main" val="40407060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905256"/>
            <a:ext cx="9144000" cy="5095494"/>
          </a:xfrm>
        </p:spPr>
        <p:txBody>
          <a:bodyPr>
            <a:normAutofit lnSpcReduction="10000"/>
          </a:bodyPr>
          <a:lstStyle/>
          <a:p>
            <a:r>
              <a:rPr lang="ja-JP" altLang="ja-JP" sz="3000" dirty="0"/>
              <a:t>しかしながら、現在の脳波計測では限界</a:t>
            </a:r>
            <a:endParaRPr lang="en-US" altLang="ja-JP" sz="3000" dirty="0"/>
          </a:p>
          <a:p>
            <a:r>
              <a:rPr lang="ja-JP" altLang="ja-JP" sz="3000" dirty="0"/>
              <a:t>現在五つの感性を計測する簡易測定機の利便性や性能は更に進歩すると予測されるが、五つの感性以外のものが取得できることが必要である。</a:t>
            </a:r>
          </a:p>
          <a:p>
            <a:r>
              <a:rPr lang="ja-JP" altLang="ja-JP" sz="3000" dirty="0"/>
              <a:t>歴史認識で話題になるのは「嫌い」、「ストレス」の感性</a:t>
            </a:r>
            <a:endParaRPr lang="en-US" altLang="ja-JP" sz="3000" dirty="0"/>
          </a:p>
          <a:p>
            <a:r>
              <a:rPr lang="ja-JP" altLang="ja-JP" sz="3000" dirty="0"/>
              <a:t>「嫌い」の反対が単純に「好き」になるのではなく、嫌いの感性は複雑</a:t>
            </a:r>
            <a:endParaRPr lang="en-US" altLang="ja-JP" sz="3000" dirty="0"/>
          </a:p>
          <a:p>
            <a:r>
              <a:rPr lang="ja-JP" altLang="ja-JP" sz="3000" dirty="0"/>
              <a:t>歴史認識問題を通して「嫌い」の分析をすることは観光学とは別の次元ではあるが研究の一つの道</a:t>
            </a:r>
            <a:r>
              <a:rPr lang="ja-JP" altLang="en-US" sz="3000" dirty="0"/>
              <a:t>であり、そこを避けていては、ダークツーリズム研究は進展しない</a:t>
            </a:r>
          </a:p>
        </p:txBody>
      </p:sp>
    </p:spTree>
    <p:extLst>
      <p:ext uri="{BB962C8B-B14F-4D97-AF65-F5344CB8AC3E}">
        <p14:creationId xmlns:p14="http://schemas.microsoft.com/office/powerpoint/2010/main" val="40798147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51510" y="188640"/>
            <a:ext cx="7863840" cy="1008602"/>
          </a:xfrm>
          <a:noFill/>
          <a:ln>
            <a:solidFill>
              <a:schemeClr val="accent1"/>
            </a:solidFill>
          </a:ln>
        </p:spPr>
        <p:txBody>
          <a:bodyPr/>
          <a:lstStyle/>
          <a:p>
            <a:pPr algn="ctr"/>
            <a:r>
              <a:rPr lang="ja-JP" altLang="en-US" dirty="0"/>
              <a:t>研究者</a:t>
            </a:r>
            <a:r>
              <a:rPr kumimoji="1" lang="ja-JP" altLang="en-US" dirty="0" smtClean="0"/>
              <a:t>への期待</a:t>
            </a:r>
            <a:endParaRPr kumimoji="1" lang="ja-JP" altLang="en-US" dirty="0"/>
          </a:p>
        </p:txBody>
      </p:sp>
      <p:sp>
        <p:nvSpPr>
          <p:cNvPr id="3" name="コンテンツ プレースホルダー 2"/>
          <p:cNvSpPr>
            <a:spLocks noGrp="1"/>
          </p:cNvSpPr>
          <p:nvPr>
            <p:ph idx="1"/>
          </p:nvPr>
        </p:nvSpPr>
        <p:spPr>
          <a:xfrm>
            <a:off x="54864" y="1853946"/>
            <a:ext cx="9089136" cy="4146804"/>
          </a:xfrm>
        </p:spPr>
        <p:txBody>
          <a:bodyPr>
            <a:normAutofit lnSpcReduction="10000"/>
          </a:bodyPr>
          <a:lstStyle/>
          <a:p>
            <a:r>
              <a:rPr lang="ja-JP" altLang="ja-JP" sz="3000" dirty="0"/>
              <a:t>歴史認識問題で話題になっている記憶・記録遺産とされるものについて、関係する多くの観光研究者が、入館者等の感性データを収集することを始めれば、いずれ大きなデータとなって、観光学研究の発展に寄与すると思われる。</a:t>
            </a:r>
            <a:r>
              <a:rPr lang="ja-JP" altLang="en-US" sz="3000" dirty="0"/>
              <a:t>参考</a:t>
            </a:r>
            <a:r>
              <a:rPr lang="ja-JP" altLang="ja-JP" sz="3000" dirty="0"/>
              <a:t>「歴史認識に関わる記憶・記録遺産の感性反応予想図」は筆者の個人的判断で感性の反応を予測して作成したものであるが、本稿がその機会となり、感性アナライザー等による実測データより完成されることを祈念</a:t>
            </a:r>
          </a:p>
          <a:p>
            <a:endParaRPr kumimoji="1" lang="ja-JP" altLang="en-US" dirty="0"/>
          </a:p>
        </p:txBody>
      </p:sp>
    </p:spTree>
    <p:extLst>
      <p:ext uri="{BB962C8B-B14F-4D97-AF65-F5344CB8AC3E}">
        <p14:creationId xmlns:p14="http://schemas.microsoft.com/office/powerpoint/2010/main" val="16328673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512" y="0"/>
            <a:ext cx="9180512" cy="1291590"/>
          </a:xfrm>
          <a:ln>
            <a:solidFill>
              <a:schemeClr val="accent1"/>
            </a:solidFill>
          </a:ln>
        </p:spPr>
        <p:txBody>
          <a:bodyPr>
            <a:normAutofit/>
          </a:bodyPr>
          <a:lstStyle/>
          <a:p>
            <a:pPr lvl="0" algn="ctr"/>
            <a:r>
              <a:rPr kumimoji="0" lang="ja-JP" altLang="en-US" sz="3000" dirty="0">
                <a:latin typeface="Century" panose="02040604050505020304" pitchFamily="18" charset="0"/>
                <a:ea typeface="ＭＳ 明朝" panose="02020609040205080304" pitchFamily="17" charset="-128"/>
                <a:cs typeface="Times New Roman" panose="02020603050405020304" pitchFamily="18" charset="0"/>
              </a:rPr>
              <a:t>参考　</a:t>
            </a:r>
            <a:r>
              <a:rPr kumimoji="0" lang="ja-JP" altLang="ja-JP" sz="3000" dirty="0">
                <a:latin typeface="Century" panose="02040604050505020304" pitchFamily="18" charset="0"/>
                <a:ea typeface="ＭＳ 明朝" panose="02020609040205080304" pitchFamily="17" charset="-128"/>
                <a:cs typeface="Times New Roman" panose="02020603050405020304" pitchFamily="18" charset="0"/>
              </a:rPr>
              <a:t>歴史認識に関わる記憶・記録遺産の感性反応予想図</a:t>
            </a:r>
            <a:endParaRPr lang="ja-JP" altLang="en-US" sz="3000" dirty="0"/>
          </a:p>
        </p:txBody>
      </p:sp>
      <p:graphicFrame>
        <p:nvGraphicFramePr>
          <p:cNvPr id="4" name="コンテンツ プレースホルダー 3"/>
          <p:cNvGraphicFramePr>
            <a:graphicFrameLocks noGrp="1"/>
          </p:cNvGraphicFramePr>
          <p:nvPr>
            <p:ph idx="1"/>
            <p:extLst/>
          </p:nvPr>
        </p:nvGraphicFramePr>
        <p:xfrm>
          <a:off x="140970" y="1467609"/>
          <a:ext cx="6346699" cy="4361700"/>
        </p:xfrm>
        <a:graphic>
          <a:graphicData uri="http://schemas.openxmlformats.org/drawingml/2006/table">
            <a:tbl>
              <a:tblPr firstRow="1" firstCol="1" bandRow="1">
                <a:tableStyleId>{5C22544A-7EE6-4342-B048-85BDC9FD1C3A}</a:tableStyleId>
              </a:tblPr>
              <a:tblGrid>
                <a:gridCol w="1524402"/>
                <a:gridCol w="722507"/>
                <a:gridCol w="830300"/>
                <a:gridCol w="830300"/>
                <a:gridCol w="1135472"/>
                <a:gridCol w="1303718"/>
              </a:tblGrid>
              <a:tr h="140700">
                <a:tc>
                  <a:txBody>
                    <a:bodyPr/>
                    <a:lstStyle/>
                    <a:p>
                      <a:pPr algn="ctr">
                        <a:spcAft>
                          <a:spcPts val="0"/>
                        </a:spcAft>
                      </a:pPr>
                      <a:r>
                        <a:rPr lang="ja-JP" sz="700" kern="100" dirty="0">
                          <a:effectLst/>
                        </a:rPr>
                        <a:t>記憶記録遺産名</a:t>
                      </a:r>
                      <a:endParaRPr lang="ja-JP" sz="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500" kern="100">
                          <a:effectLst/>
                        </a:rPr>
                        <a:t>日本人</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中国人</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韓国人</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600" kern="100">
                          <a:effectLst/>
                        </a:rPr>
                        <a:t>第三国人</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500" kern="100">
                          <a:effectLst/>
                        </a:rPr>
                        <a:t>人流観光資源性</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靖国神社</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（遊就館）</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ｃ</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Ｃ</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Ｃ</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ｃ</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en-US" sz="700" kern="100">
                          <a:effectLst/>
                        </a:rPr>
                        <a:t>428</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東京裁判</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（市ヶ谷記念館）</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Ｃ</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Ｃ</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en-US" sz="700" kern="100">
                          <a:effectLst/>
                        </a:rPr>
                        <a:t>220</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南京大虐殺</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dirty="0">
                          <a:effectLst/>
                        </a:rPr>
                        <a:t>Ａ</a:t>
                      </a:r>
                      <a:endParaRPr lang="ja-JP" sz="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（南京博物館）</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ｃ</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en-US" sz="700" kern="100">
                          <a:effectLst/>
                        </a:rPr>
                        <a:t>56</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従軍慰安婦</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の像</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ｃ</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en-US" sz="700" kern="100">
                          <a:effectLst/>
                        </a:rPr>
                        <a:t>124</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軍艦島</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（端島）</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　</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Ｃ</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Ｃ</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en-US" sz="700" kern="100">
                          <a:effectLst/>
                        </a:rPr>
                        <a:t>81</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原爆ドーム</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（広島平和祈念館）</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en-US" sz="700" kern="100">
                          <a:effectLst/>
                        </a:rPr>
                        <a:t>75</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dirty="0">
                          <a:effectLst/>
                        </a:rPr>
                        <a:t>ひめゆりの塔</a:t>
                      </a:r>
                      <a:endParaRPr lang="ja-JP" sz="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dirty="0">
                          <a:effectLst/>
                        </a:rPr>
                        <a:t>Ａ</a:t>
                      </a:r>
                      <a:endParaRPr lang="ja-JP" sz="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dirty="0">
                          <a:effectLst/>
                        </a:rPr>
                        <a:t>Ａ</a:t>
                      </a:r>
                      <a:endParaRPr lang="ja-JP" sz="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dirty="0">
                          <a:effectLst/>
                        </a:rPr>
                        <a:t>Ａ</a:t>
                      </a:r>
                      <a:endParaRPr lang="ja-JP" sz="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dirty="0">
                          <a:effectLst/>
                        </a:rPr>
                        <a:t>ａ</a:t>
                      </a:r>
                      <a:endParaRPr lang="ja-JP" sz="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dirty="0">
                          <a:effectLst/>
                        </a:rPr>
                        <a:t>○</a:t>
                      </a:r>
                      <a:endParaRPr lang="ja-JP" sz="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dirty="0">
                          <a:effectLst/>
                        </a:rPr>
                        <a:t>（平和祈念館）</a:t>
                      </a:r>
                      <a:endParaRPr lang="ja-JP" sz="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en-US" sz="700" kern="100">
                          <a:effectLst/>
                        </a:rPr>
                        <a:t>30</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盧溝橋（中国人民</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抗日戦争記念館）</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ｃ</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en-US" sz="700" kern="100">
                          <a:effectLst/>
                        </a:rPr>
                        <a:t>37</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朝鮮総督府</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（消滅）</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en-US" sz="700" kern="100">
                          <a:effectLst/>
                        </a:rPr>
                        <a:t>40</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安重根義士記念館</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en-US" sz="700" kern="100">
                          <a:effectLst/>
                        </a:rPr>
                        <a:t> </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ｃ</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en-US" sz="700" kern="100">
                          <a:effectLst/>
                        </a:rPr>
                        <a:t>48</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荻外荘</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en-US" sz="500" kern="100">
                          <a:effectLst/>
                        </a:rPr>
                        <a:t> </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en-US" sz="700" kern="100">
                          <a:effectLst/>
                        </a:rPr>
                        <a:t>15</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真珠湾アリゾナ・</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600" kern="100">
                          <a:effectLst/>
                        </a:rPr>
                        <a:t>米国人Ａ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メモリアル</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en-US" sz="700" kern="100">
                          <a:effectLst/>
                        </a:rPr>
                        <a:t>58</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バンザイクリフ</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500" kern="100">
                          <a:effectLst/>
                        </a:rPr>
                        <a:t>チャモロ人Ａ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（サイパン）</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Ｃ</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Ｃ</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Ｃ</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en-US" sz="700" kern="100">
                          <a:effectLst/>
                        </a:rPr>
                        <a:t>7</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ノモンハン事件</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500" kern="100">
                          <a:effectLst/>
                        </a:rPr>
                        <a:t>モンゴル人Ａ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（ハルハ河戦争）</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en-US" sz="700" kern="100">
                          <a:effectLst/>
                        </a:rPr>
                        <a:t>10</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泰緬鉄道</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500" kern="100">
                          <a:effectLst/>
                        </a:rPr>
                        <a:t>タイ人　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（死の鉄道博物館）</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en-US" sz="700" kern="100" dirty="0">
                          <a:effectLst/>
                        </a:rPr>
                        <a:t>6</a:t>
                      </a:r>
                      <a:endParaRPr lang="ja-JP" sz="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bl>
          </a:graphicData>
        </a:graphic>
      </p:graphicFrame>
      <p:sp>
        <p:nvSpPr>
          <p:cNvPr id="3" name="正方形/長方形 2"/>
          <p:cNvSpPr/>
          <p:nvPr/>
        </p:nvSpPr>
        <p:spPr>
          <a:xfrm>
            <a:off x="7347966" y="1983255"/>
            <a:ext cx="1415034" cy="3970318"/>
          </a:xfrm>
          <a:prstGeom prst="rect">
            <a:avLst/>
          </a:prstGeom>
        </p:spPr>
        <p:txBody>
          <a:bodyPr wrap="square">
            <a:spAutoFit/>
          </a:bodyPr>
          <a:lstStyle/>
          <a:p>
            <a:pPr lvl="0" eaLnBrk="0" fontAlgn="base" hangingPunct="0">
              <a:spcBef>
                <a:spcPct val="0"/>
              </a:spcBef>
              <a:spcAft>
                <a:spcPct val="0"/>
              </a:spcAft>
            </a:pPr>
            <a:r>
              <a:rPr kumimoji="0" lang="ja-JP" altLang="ja-JP" sz="1050" dirty="0">
                <a:latin typeface="Century" panose="02040604050505020304" pitchFamily="18" charset="0"/>
                <a:ea typeface="ＭＳ 明朝" panose="02020609040205080304" pitchFamily="17" charset="-128"/>
                <a:cs typeface="Times New Roman" panose="02020603050405020304" pitchFamily="18" charset="0"/>
              </a:rPr>
              <a:t>注　展示に対する興味度（知名度）Ａ、ａ　展示意図への同感度Ｂ、ｂ　展示意図への拒否度Ｃ、ｃ　大文字は強、小文字は弱をあらわす。観光資源性については、数字はゴシックの語についての日本語による</a:t>
            </a:r>
            <a:r>
              <a:rPr kumimoji="0" lang="en-US" altLang="ja-JP" sz="1050" dirty="0">
                <a:latin typeface="ＭＳ 明朝" panose="02020609040205080304" pitchFamily="17" charset="-128"/>
                <a:ea typeface="ＭＳ 明朝" panose="02020609040205080304" pitchFamily="17" charset="-128"/>
                <a:cs typeface="Times New Roman" panose="02020603050405020304" pitchFamily="18" charset="0"/>
              </a:rPr>
              <a:t>Google</a:t>
            </a:r>
            <a:r>
              <a:rPr kumimoji="0" lang="ja-JP" altLang="en-US" sz="1050" dirty="0">
                <a:latin typeface="Century" panose="02040604050505020304" pitchFamily="18" charset="0"/>
                <a:ea typeface="ＭＳ 明朝" panose="02020609040205080304" pitchFamily="17" charset="-128"/>
                <a:cs typeface="Times New Roman" panose="02020603050405020304" pitchFamily="18" charset="0"/>
              </a:rPr>
              <a:t>検索数（万件）であり、◎は有望、○はやや有望、－は評価が困難なもの、▼は消滅してしまったことをあらわしている。なお、各国においても評価は様々なはずであるが、わかりやすくするために著者の独断で記入してある。この評価責任は当然著者にある。</a:t>
            </a:r>
            <a:endParaRPr kumimoji="0" lang="ja-JP" altLang="en-US" sz="1050" dirty="0"/>
          </a:p>
        </p:txBody>
      </p:sp>
    </p:spTree>
    <p:extLst>
      <p:ext uri="{BB962C8B-B14F-4D97-AF65-F5344CB8AC3E}">
        <p14:creationId xmlns:p14="http://schemas.microsoft.com/office/powerpoint/2010/main" val="8366096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ln w="57150">
            <a:solidFill>
              <a:schemeClr val="accent1"/>
            </a:solidFill>
          </a:ln>
        </p:spPr>
        <p:txBody>
          <a:bodyPr/>
          <a:lstStyle/>
          <a:p>
            <a:r>
              <a:rPr kumimoji="1" lang="ja-JP" altLang="en-US" dirty="0" smtClean="0"/>
              <a:t>戦争と景気と観光</a:t>
            </a:r>
            <a:endParaRPr kumimoji="1" lang="ja-JP" altLang="en-US" dirty="0"/>
          </a:p>
        </p:txBody>
      </p:sp>
      <p:sp>
        <p:nvSpPr>
          <p:cNvPr id="5" name="サブタイトル 4"/>
          <p:cNvSpPr>
            <a:spLocks noGrp="1"/>
          </p:cNvSpPr>
          <p:nvPr>
            <p:ph type="subTitle" idx="1"/>
          </p:nvPr>
        </p:nvSpPr>
        <p:spPr/>
        <p:txBody>
          <a:bodyPr>
            <a:normAutofit/>
          </a:bodyPr>
          <a:lstStyle/>
          <a:p>
            <a:r>
              <a:rPr kumimoji="1" lang="ja-JP" altLang="en-US" sz="5400" b="1" dirty="0" smtClean="0">
                <a:solidFill>
                  <a:schemeClr val="tx1">
                    <a:lumMod val="95000"/>
                    <a:lumOff val="5000"/>
                  </a:schemeClr>
                </a:solidFill>
              </a:rPr>
              <a:t>戦争は</a:t>
            </a:r>
            <a:r>
              <a:rPr lang="ja-JP" altLang="en-US" sz="5400" b="1" dirty="0" smtClean="0">
                <a:solidFill>
                  <a:schemeClr val="tx1">
                    <a:lumMod val="95000"/>
                    <a:lumOff val="5000"/>
                  </a:schemeClr>
                </a:solidFill>
              </a:rPr>
              <a:t>儲かるもの</a:t>
            </a:r>
            <a:endParaRPr kumimoji="1" lang="ja-JP" altLang="en-US" sz="5400" b="1" dirty="0">
              <a:solidFill>
                <a:schemeClr val="tx1">
                  <a:lumMod val="95000"/>
                  <a:lumOff val="5000"/>
                </a:schemeClr>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日清戦争　賠償金</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92500" lnSpcReduction="10000"/>
          </a:bodyPr>
          <a:lstStyle/>
          <a:p>
            <a:r>
              <a:rPr lang="ja-JP" altLang="ja-JP" dirty="0" smtClean="0"/>
              <a:t>賠償金支払い（7年年賦で2億両（</a:t>
            </a:r>
            <a:r>
              <a:rPr lang="ja-JP" altLang="ja-JP" b="1" dirty="0" smtClean="0">
                <a:solidFill>
                  <a:srgbClr val="FF0000"/>
                </a:solidFill>
              </a:rPr>
              <a:t>約3.1億円</a:t>
            </a:r>
            <a:r>
              <a:rPr lang="ja-JP" altLang="ja-JP" dirty="0" smtClean="0"/>
              <a:t>）、</a:t>
            </a:r>
            <a:r>
              <a:rPr lang="ja-JP" altLang="ja-JP" b="1" dirty="0" smtClean="0">
                <a:solidFill>
                  <a:srgbClr val="FF0000"/>
                </a:solidFill>
              </a:rPr>
              <a:t>清の歳入総額2年半分に相当</a:t>
            </a:r>
            <a:r>
              <a:rPr lang="ja-JP" altLang="ja-JP" dirty="0" smtClean="0"/>
              <a:t>）</a:t>
            </a:r>
            <a:endParaRPr lang="en-US" altLang="ja-JP" dirty="0" smtClean="0"/>
          </a:p>
          <a:p>
            <a:r>
              <a:rPr lang="ja-JP" altLang="en-US" dirty="0" smtClean="0"/>
              <a:t> </a:t>
            </a:r>
            <a:r>
              <a:rPr lang="en-US" altLang="ja-JP" dirty="0" smtClean="0">
                <a:solidFill>
                  <a:srgbClr val="FF0000"/>
                </a:solidFill>
              </a:rPr>
              <a:t>1896</a:t>
            </a:r>
            <a:r>
              <a:rPr lang="ja-JP" altLang="en-US" dirty="0" smtClean="0">
                <a:solidFill>
                  <a:srgbClr val="FF0000"/>
                </a:solidFill>
              </a:rPr>
              <a:t>年度から</a:t>
            </a:r>
            <a:r>
              <a:rPr lang="en-US" altLang="ja-JP" dirty="0" smtClean="0">
                <a:solidFill>
                  <a:srgbClr val="FF0000"/>
                </a:solidFill>
              </a:rPr>
              <a:t>1905</a:t>
            </a:r>
            <a:r>
              <a:rPr lang="ja-JP" altLang="en-US" dirty="0" smtClean="0">
                <a:solidFill>
                  <a:srgbClr val="FF0000"/>
                </a:solidFill>
              </a:rPr>
              <a:t>年度の軍拡費は、総額</a:t>
            </a:r>
            <a:r>
              <a:rPr lang="en-US" altLang="ja-JP" dirty="0" smtClean="0">
                <a:solidFill>
                  <a:srgbClr val="FF0000"/>
                </a:solidFill>
              </a:rPr>
              <a:t>3</a:t>
            </a:r>
            <a:r>
              <a:rPr lang="ja-JP" altLang="en-US" dirty="0" smtClean="0">
                <a:solidFill>
                  <a:srgbClr val="FF0000"/>
                </a:solidFill>
              </a:rPr>
              <a:t>億</a:t>
            </a:r>
            <a:r>
              <a:rPr lang="en-US" altLang="ja-JP" dirty="0" smtClean="0">
                <a:solidFill>
                  <a:srgbClr val="FF0000"/>
                </a:solidFill>
              </a:rPr>
              <a:t>1,324</a:t>
            </a:r>
            <a:r>
              <a:rPr lang="ja-JP" altLang="en-US" dirty="0" smtClean="0">
                <a:solidFill>
                  <a:srgbClr val="FF0000"/>
                </a:solidFill>
              </a:rPr>
              <a:t>万円</a:t>
            </a:r>
            <a:r>
              <a:rPr lang="ja-JP" altLang="en-US" dirty="0" smtClean="0"/>
              <a:t>であった（ただし第三期の海軍拡張計画を含まない第一期と第二期の計画分）。使途の構成比は、陸軍が</a:t>
            </a:r>
            <a:r>
              <a:rPr lang="en-US" altLang="ja-JP" dirty="0" smtClean="0"/>
              <a:t>32.4%</a:t>
            </a:r>
            <a:r>
              <a:rPr lang="ja-JP" altLang="en-US" dirty="0" smtClean="0"/>
              <a:t>（砲台建築費</a:t>
            </a:r>
            <a:r>
              <a:rPr lang="en-US" altLang="ja-JP" dirty="0" smtClean="0"/>
              <a:t>8.6%</a:t>
            </a:r>
            <a:r>
              <a:rPr lang="ja-JP" altLang="en-US" dirty="0" err="1" smtClean="0"/>
              <a:t>、</a:t>
            </a:r>
            <a:r>
              <a:rPr lang="ja-JP" altLang="en-US" dirty="0" smtClean="0"/>
              <a:t>営繕と初年度調弁費</a:t>
            </a:r>
            <a:r>
              <a:rPr lang="en-US" altLang="ja-JP" dirty="0" smtClean="0"/>
              <a:t>16.0%</a:t>
            </a:r>
            <a:r>
              <a:rPr lang="ja-JP" altLang="en-US" dirty="0" err="1" smtClean="0"/>
              <a:t>、</a:t>
            </a:r>
            <a:r>
              <a:rPr lang="ja-JP" altLang="en-US" dirty="0" smtClean="0"/>
              <a:t>砲兵工廠工場拡張費</a:t>
            </a:r>
            <a:r>
              <a:rPr lang="en-US" altLang="ja-JP" dirty="0" smtClean="0"/>
              <a:t>5.8%</a:t>
            </a:r>
            <a:r>
              <a:rPr lang="ja-JP" altLang="en-US" dirty="0" err="1" smtClean="0"/>
              <a:t>、</a:t>
            </a:r>
            <a:r>
              <a:rPr lang="ja-JP" altLang="en-US" dirty="0" smtClean="0"/>
              <a:t>その他</a:t>
            </a:r>
            <a:r>
              <a:rPr lang="en-US" altLang="ja-JP" dirty="0" smtClean="0"/>
              <a:t>1.9%</a:t>
            </a:r>
            <a:r>
              <a:rPr lang="ja-JP" altLang="en-US" dirty="0" smtClean="0"/>
              <a:t>）、六六艦隊計画を立てた海軍が</a:t>
            </a:r>
            <a:r>
              <a:rPr lang="en-US" altLang="ja-JP" dirty="0" smtClean="0"/>
              <a:t>67.6%</a:t>
            </a:r>
            <a:r>
              <a:rPr lang="ja-JP" altLang="en-US" dirty="0" smtClean="0"/>
              <a:t>（造船費</a:t>
            </a:r>
            <a:r>
              <a:rPr lang="en-US" altLang="ja-JP" dirty="0" smtClean="0"/>
              <a:t>40.0%</a:t>
            </a:r>
            <a:r>
              <a:rPr lang="ja-JP" altLang="en-US" dirty="0" err="1" smtClean="0"/>
              <a:t>、</a:t>
            </a:r>
            <a:r>
              <a:rPr lang="ja-JP" altLang="en-US" dirty="0" smtClean="0"/>
              <a:t>造兵費</a:t>
            </a:r>
            <a:r>
              <a:rPr lang="en-US" altLang="ja-JP" dirty="0" smtClean="0"/>
              <a:t>21.2%</a:t>
            </a:r>
            <a:r>
              <a:rPr lang="ja-JP" altLang="en-US" dirty="0" err="1" smtClean="0"/>
              <a:t>、</a:t>
            </a:r>
            <a:r>
              <a:rPr lang="ja-JP" altLang="en-US" dirty="0" smtClean="0"/>
              <a:t>建築費</a:t>
            </a:r>
            <a:r>
              <a:rPr lang="en-US" altLang="ja-JP" dirty="0" smtClean="0"/>
              <a:t>6.4%</a:t>
            </a:r>
            <a:r>
              <a:rPr lang="ja-JP" altLang="en-US" dirty="0" smtClean="0"/>
              <a:t>）。また財源の構成比は、</a:t>
            </a:r>
            <a:r>
              <a:rPr lang="ja-JP" altLang="en-US" b="1" dirty="0" smtClean="0">
                <a:solidFill>
                  <a:srgbClr val="FF0000"/>
                </a:solidFill>
              </a:rPr>
              <a:t>清の賠償金･還付報奨金が</a:t>
            </a:r>
            <a:r>
              <a:rPr lang="en-US" altLang="ja-JP" b="1" dirty="0" smtClean="0">
                <a:solidFill>
                  <a:srgbClr val="FF0000"/>
                </a:solidFill>
              </a:rPr>
              <a:t>62.6%</a:t>
            </a:r>
            <a:r>
              <a:rPr lang="ja-JP" altLang="en-US" dirty="0" err="1" smtClean="0"/>
              <a:t>、</a:t>
            </a:r>
            <a:r>
              <a:rPr lang="ja-JP" altLang="en-US" dirty="0" smtClean="0"/>
              <a:t>租税が</a:t>
            </a:r>
            <a:r>
              <a:rPr lang="en-US" altLang="ja-JP" dirty="0" smtClean="0"/>
              <a:t>12.7%</a:t>
            </a:r>
            <a:r>
              <a:rPr lang="ja-JP" altLang="en-US" dirty="0" err="1" smtClean="0"/>
              <a:t>、</a:t>
            </a:r>
            <a:r>
              <a:rPr lang="ja-JP" altLang="en-US" dirty="0" smtClean="0"/>
              <a:t>公債金が</a:t>
            </a:r>
            <a:r>
              <a:rPr lang="en-US" altLang="ja-JP" dirty="0" smtClean="0"/>
              <a:t>24.7%</a:t>
            </a:r>
            <a:r>
              <a:rPr lang="ja-JP" altLang="en-US" dirty="0" smtClean="0"/>
              <a:t>であった。</a:t>
            </a:r>
          </a:p>
          <a:p>
            <a:endParaRPr kumimoji="1" lang="ja-JP"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国債と戦時債務</a:t>
            </a:r>
            <a:endParaRPr kumimoji="1" lang="ja-JP" altLang="en-US" dirty="0"/>
          </a:p>
        </p:txBody>
      </p:sp>
      <p:sp>
        <p:nvSpPr>
          <p:cNvPr id="3" name="コンテンツ プレースホルダ 2"/>
          <p:cNvSpPr>
            <a:spLocks noGrp="1"/>
          </p:cNvSpPr>
          <p:nvPr>
            <p:ph idx="1"/>
          </p:nvPr>
        </p:nvSpPr>
        <p:spPr/>
        <p:txBody>
          <a:bodyPr>
            <a:normAutofit fontScale="92500"/>
          </a:bodyPr>
          <a:lstStyle/>
          <a:p>
            <a:r>
              <a:rPr kumimoji="1" lang="ja-JP" altLang="en-US" dirty="0" smtClean="0"/>
              <a:t>昭和</a:t>
            </a:r>
            <a:r>
              <a:rPr kumimoji="1" lang="en-US" altLang="ja-JP" dirty="0" smtClean="0"/>
              <a:t>20</a:t>
            </a:r>
            <a:r>
              <a:rPr kumimoji="1" lang="ja-JP" altLang="en-US" dirty="0" smtClean="0"/>
              <a:t>年度末</a:t>
            </a:r>
            <a:r>
              <a:rPr kumimoji="1" lang="en-US" altLang="ja-JP" dirty="0" smtClean="0"/>
              <a:t>2</a:t>
            </a:r>
            <a:r>
              <a:rPr kumimoji="1" lang="ja-JP" altLang="en-US" dirty="0" smtClean="0"/>
              <a:t>千億円の国債残高（インフレで実質は昭和</a:t>
            </a:r>
            <a:r>
              <a:rPr kumimoji="1" lang="en-US" altLang="ja-JP" dirty="0" smtClean="0"/>
              <a:t>13</a:t>
            </a:r>
            <a:r>
              <a:rPr kumimoji="1" lang="ja-JP" altLang="en-US" dirty="0" smtClean="0"/>
              <a:t>年度並みの水準）　金融機関</a:t>
            </a:r>
            <a:r>
              <a:rPr kumimoji="1" lang="en-US" altLang="ja-JP" dirty="0" smtClean="0"/>
              <a:t>6</a:t>
            </a:r>
            <a:r>
              <a:rPr kumimoji="1" lang="ja-JP" altLang="en-US" dirty="0" smtClean="0"/>
              <a:t>割、政府機関３分の</a:t>
            </a:r>
            <a:r>
              <a:rPr kumimoji="1" lang="en-US" altLang="ja-JP" dirty="0" smtClean="0"/>
              <a:t>1</a:t>
            </a:r>
            <a:r>
              <a:rPr kumimoji="1" lang="ja-JP" altLang="en-US" dirty="0" smtClean="0"/>
              <a:t>保有</a:t>
            </a:r>
            <a:endParaRPr kumimoji="1" lang="en-US" altLang="ja-JP" dirty="0" smtClean="0"/>
          </a:p>
          <a:p>
            <a:r>
              <a:rPr lang="ja-JP" altLang="en-US" dirty="0" smtClean="0"/>
              <a:t>戦時補償債務（三菱重工、三井物産、満鉄等）</a:t>
            </a:r>
            <a:r>
              <a:rPr lang="en-US" altLang="ja-JP" dirty="0" smtClean="0"/>
              <a:t>560</a:t>
            </a:r>
            <a:r>
              <a:rPr lang="ja-JP" altLang="en-US" dirty="0" smtClean="0"/>
              <a:t>億円</a:t>
            </a:r>
            <a:endParaRPr lang="en-US" altLang="ja-JP" dirty="0" smtClean="0"/>
          </a:p>
          <a:p>
            <a:r>
              <a:rPr lang="ja-JP" altLang="en-US" dirty="0" smtClean="0"/>
              <a:t>臨時軍需費特別会計⇒一般会計</a:t>
            </a:r>
            <a:r>
              <a:rPr lang="en-US" altLang="ja-JP" dirty="0" smtClean="0"/>
              <a:t>21</a:t>
            </a:r>
            <a:r>
              <a:rPr lang="ja-JP" altLang="en-US" dirty="0" smtClean="0"/>
              <a:t>年</a:t>
            </a:r>
            <a:r>
              <a:rPr lang="en-US" altLang="ja-JP" dirty="0" smtClean="0"/>
              <a:t>2</a:t>
            </a:r>
            <a:r>
              <a:rPr lang="ja-JP" altLang="en-US" dirty="0" smtClean="0"/>
              <a:t>月末　戦争後も継続した理由は、</a:t>
            </a:r>
            <a:r>
              <a:rPr lang="en-US" altLang="ja-JP" dirty="0" smtClean="0"/>
              <a:t>720</a:t>
            </a:r>
            <a:r>
              <a:rPr lang="ja-JP" altLang="en-US" dirty="0" smtClean="0"/>
              <a:t>万人（外地</a:t>
            </a:r>
            <a:r>
              <a:rPr lang="en-US" altLang="ja-JP" dirty="0" smtClean="0"/>
              <a:t>350</a:t>
            </a:r>
            <a:r>
              <a:rPr lang="ja-JP" altLang="en-US" dirty="0" smtClean="0"/>
              <a:t>万人）の復員軍人への退職金、軍需産業への支払い</a:t>
            </a:r>
            <a:endParaRPr lang="en-US" altLang="ja-JP" dirty="0" smtClean="0"/>
          </a:p>
          <a:p>
            <a:r>
              <a:rPr kumimoji="1" lang="ja-JP" altLang="en-US" dirty="0" smtClean="0"/>
              <a:t>大内兵衛氏主張　棒引き論</a:t>
            </a:r>
            <a:endParaRPr kumimoji="1" lang="ja-JP"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ln>
            <a:solidFill>
              <a:schemeClr val="accent1"/>
            </a:solidFill>
          </a:ln>
        </p:spPr>
        <p:txBody>
          <a:bodyPr/>
          <a:lstStyle/>
          <a:p>
            <a:r>
              <a:rPr kumimoji="1" lang="ja-JP" altLang="en-US" dirty="0" smtClean="0"/>
              <a:t>メディアと戦争と観光</a:t>
            </a:r>
            <a:endParaRPr kumimoji="1" lang="ja-JP"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908720"/>
            <a:ext cx="8472518" cy="5544616"/>
          </a:xfrm>
          <a:noFill/>
        </p:spPr>
        <p:txBody>
          <a:bodyPr>
            <a:normAutofit/>
          </a:bodyPr>
          <a:lstStyle/>
          <a:p>
            <a:r>
              <a:rPr lang="ja-JP" altLang="en-US" dirty="0" smtClean="0"/>
              <a:t>日清戦争１８９４－９５</a:t>
            </a:r>
            <a:r>
              <a:rPr lang="en-US" altLang="ja-JP" dirty="0" smtClean="0"/>
              <a:t/>
            </a:r>
            <a:br>
              <a:rPr lang="en-US" altLang="ja-JP" dirty="0" smtClean="0"/>
            </a:br>
            <a:r>
              <a:rPr lang="en-US" altLang="ja-JP" dirty="0" smtClean="0"/>
              <a:t/>
            </a:r>
            <a:br>
              <a:rPr lang="en-US" altLang="ja-JP" dirty="0" smtClean="0"/>
            </a:br>
            <a:r>
              <a:rPr lang="ja-JP" altLang="en-US" dirty="0" smtClean="0"/>
              <a:t>今日日本・中国間で論議されている諸問題の大半は、日清戦争時代から既に始まっている（虐殺、賠償）</a:t>
            </a:r>
            <a:endParaRPr kumimoji="1"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a:solidFill>
              <a:schemeClr val="accent1"/>
            </a:solidFill>
          </a:ln>
        </p:spPr>
        <p:txBody>
          <a:bodyPr/>
          <a:lstStyle/>
          <a:p>
            <a:r>
              <a:rPr lang="ja-JP" altLang="ja-JP" b="1" dirty="0"/>
              <a:t>観光ガイドブックと「歴史認識」</a:t>
            </a:r>
            <a:endParaRPr lang="ja-JP" altLang="ja-JP" dirty="0"/>
          </a:p>
        </p:txBody>
      </p:sp>
      <p:sp>
        <p:nvSpPr>
          <p:cNvPr id="3" name="コンテンツ プレースホルダー 2"/>
          <p:cNvSpPr>
            <a:spLocks noGrp="1"/>
          </p:cNvSpPr>
          <p:nvPr>
            <p:ph idx="1"/>
          </p:nvPr>
        </p:nvSpPr>
        <p:spPr>
          <a:xfrm>
            <a:off x="251520" y="1600200"/>
            <a:ext cx="8784976" cy="5069160"/>
          </a:xfrm>
        </p:spPr>
        <p:txBody>
          <a:bodyPr>
            <a:normAutofit fontScale="92500" lnSpcReduction="10000"/>
          </a:bodyPr>
          <a:lstStyle/>
          <a:p>
            <a:r>
              <a:rPr lang="ja-JP" altLang="ja-JP" dirty="0" smtClean="0"/>
              <a:t>チンギスハーン</a:t>
            </a:r>
            <a:r>
              <a:rPr lang="ja-JP" altLang="ja-JP" dirty="0"/>
              <a:t>は、世界史上もっとも有名な人物の</a:t>
            </a:r>
            <a:r>
              <a:rPr lang="ja-JP" altLang="ja-JP" dirty="0" smtClean="0"/>
              <a:t>一人</a:t>
            </a:r>
            <a:endParaRPr lang="en-US" altLang="ja-JP" dirty="0" smtClean="0"/>
          </a:p>
          <a:p>
            <a:r>
              <a:rPr lang="ja-JP" altLang="en-US" dirty="0" smtClean="0"/>
              <a:t>しかし</a:t>
            </a:r>
            <a:r>
              <a:rPr lang="ja-JP" altLang="ja-JP" dirty="0" smtClean="0"/>
              <a:t>モンゴル</a:t>
            </a:r>
            <a:r>
              <a:rPr lang="ja-JP" altLang="ja-JP" dirty="0"/>
              <a:t>において、国民がその存在を再認識するのは社会主義時代になって</a:t>
            </a:r>
            <a:r>
              <a:rPr lang="ja-JP" altLang="ja-JP" dirty="0" smtClean="0"/>
              <a:t>から</a:t>
            </a:r>
            <a:endParaRPr lang="en-US" altLang="ja-JP" dirty="0" smtClean="0"/>
          </a:p>
          <a:p>
            <a:r>
              <a:rPr lang="ja-JP" altLang="ja-JP" dirty="0" smtClean="0"/>
              <a:t>「</a:t>
            </a:r>
            <a:r>
              <a:rPr lang="ja-JP" altLang="ja-JP" dirty="0"/>
              <a:t>タタールのくびき」の歴史認識の影響を受けたロシアは</a:t>
            </a:r>
            <a:r>
              <a:rPr lang="ja-JP" altLang="ja-JP" dirty="0" smtClean="0"/>
              <a:t>、モンゴル</a:t>
            </a:r>
            <a:r>
              <a:rPr lang="ja-JP" altLang="ja-JP" dirty="0"/>
              <a:t>国民に対して否定的に</a:t>
            </a:r>
            <a:r>
              <a:rPr lang="ja-JP" altLang="ja-JP" dirty="0" smtClean="0"/>
              <a:t>宣伝</a:t>
            </a:r>
            <a:endParaRPr lang="en-US" altLang="ja-JP" dirty="0" smtClean="0"/>
          </a:p>
          <a:p>
            <a:r>
              <a:rPr lang="ja-JP" altLang="ja-JP" dirty="0" smtClean="0"/>
              <a:t>ところが</a:t>
            </a:r>
            <a:r>
              <a:rPr lang="ja-JP" altLang="ja-JP" dirty="0"/>
              <a:t>、それまでモンゴル一般国民には存在が忘れられていたチンギスハーンについて、逆にその存在の認識が</a:t>
            </a:r>
            <a:r>
              <a:rPr lang="ja-JP" altLang="ja-JP" dirty="0" smtClean="0"/>
              <a:t>強化</a:t>
            </a:r>
            <a:endParaRPr lang="en-US" altLang="ja-JP" dirty="0" smtClean="0"/>
          </a:p>
          <a:p>
            <a:r>
              <a:rPr lang="ja-JP" altLang="ja-JP" dirty="0" smtClean="0"/>
              <a:t>歴史</a:t>
            </a:r>
            <a:r>
              <a:rPr lang="ja-JP" altLang="ja-JP" dirty="0"/>
              <a:t>は後から創造される諺の典型で</a:t>
            </a:r>
            <a:r>
              <a:rPr lang="ja-JP" altLang="ja-JP" dirty="0" smtClean="0"/>
              <a:t>あり</a:t>
            </a:r>
            <a:r>
              <a:rPr lang="ja-JP" altLang="en-US" dirty="0" smtClean="0"/>
              <a:t>、歴史認識は観光におけるガイドブックの記述なのである</a:t>
            </a:r>
            <a:endParaRPr lang="ja-JP" altLang="ja-JP" dirty="0"/>
          </a:p>
        </p:txBody>
      </p:sp>
    </p:spTree>
    <p:extLst>
      <p:ext uri="{BB962C8B-B14F-4D97-AF65-F5344CB8AC3E}">
        <p14:creationId xmlns:p14="http://schemas.microsoft.com/office/powerpoint/2010/main" val="27213631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ln>
            <a:solidFill>
              <a:schemeClr val="accent1"/>
            </a:solidFill>
          </a:ln>
        </p:spPr>
        <p:txBody>
          <a:bodyPr/>
          <a:lstStyle/>
          <a:p>
            <a:r>
              <a:rPr kumimoji="1" lang="ja-JP" altLang="en-US" dirty="0" smtClean="0"/>
              <a:t>旅順</a:t>
            </a:r>
            <a:r>
              <a:rPr lang="ja-JP" altLang="en-US" dirty="0" smtClean="0"/>
              <a:t>虐殺</a:t>
            </a:r>
            <a:endParaRPr kumimoji="1" lang="ja-JP" altLang="en-US" dirty="0"/>
          </a:p>
        </p:txBody>
      </p:sp>
      <p:sp>
        <p:nvSpPr>
          <p:cNvPr id="3" name="コンテンツ プレースホルダ 2"/>
          <p:cNvSpPr>
            <a:spLocks noGrp="1"/>
          </p:cNvSpPr>
          <p:nvPr>
            <p:ph idx="1"/>
          </p:nvPr>
        </p:nvSpPr>
        <p:spPr>
          <a:xfrm>
            <a:off x="0" y="1428736"/>
            <a:ext cx="9001156" cy="5214974"/>
          </a:xfrm>
        </p:spPr>
        <p:txBody>
          <a:bodyPr>
            <a:normAutofit fontScale="92500" lnSpcReduction="20000"/>
          </a:bodyPr>
          <a:lstStyle/>
          <a:p>
            <a:r>
              <a:rPr lang="ja-JP" altLang="ja-JP" dirty="0" smtClean="0"/>
              <a:t>『タイムズ』『ニューヨーク・ワールド』で、幼児を含む非戦闘員などを日本軍が虐殺と報じられた。現在この事件は、旅順虐殺事件（英名：</a:t>
            </a:r>
            <a:r>
              <a:rPr lang="ja-JP" altLang="ja-JP" sz="4200" dirty="0" smtClean="0">
                <a:solidFill>
                  <a:srgbClr val="FF0000"/>
                </a:solidFill>
              </a:rPr>
              <a:t>the Port Arthur Massacre</a:t>
            </a:r>
            <a:r>
              <a:rPr lang="ja-JP" altLang="ja-JP" dirty="0" smtClean="0"/>
              <a:t>）として知られている。</a:t>
            </a:r>
            <a:endParaRPr lang="en-US" altLang="ja-JP" dirty="0" smtClean="0"/>
          </a:p>
          <a:p>
            <a:r>
              <a:rPr lang="ja-JP" altLang="ja-JP" dirty="0" smtClean="0"/>
              <a:t>被害者は「</a:t>
            </a:r>
            <a:r>
              <a:rPr lang="ja-JP" altLang="ja-JP" b="1" dirty="0" smtClean="0"/>
              <a:t>万忠墓</a:t>
            </a:r>
            <a:r>
              <a:rPr lang="ja-JP" altLang="ja-JP" dirty="0" smtClean="0"/>
              <a:t>」という墓に葬られ、その碑には「一万八百余名」と記されているが、他の中国史料ではこれは「一万八千余名」</a:t>
            </a:r>
          </a:p>
          <a:p>
            <a:r>
              <a:rPr lang="ja-JP" altLang="ja-JP" dirty="0" smtClean="0"/>
              <a:t>有賀長雄『日清戦役国際法論』・・・・500名</a:t>
            </a:r>
          </a:p>
          <a:p>
            <a:r>
              <a:rPr lang="ja-JP" altLang="ja-JP" dirty="0" smtClean="0"/>
              <a:t>『タイムズ』（1894.11.28）・・・・200名</a:t>
            </a:r>
          </a:p>
          <a:p>
            <a:r>
              <a:rPr lang="ja-JP" altLang="ja-JP" dirty="0" smtClean="0"/>
              <a:t>『ニューヨーク・ワールド』（1894.12.20）・・・・2000名</a:t>
            </a:r>
          </a:p>
          <a:p>
            <a:r>
              <a:rPr lang="ja-JP" altLang="ja-JP" dirty="0" smtClean="0"/>
              <a:t>フランス人サブアージュ大尉『日清戦史』（1901年）・・・・1500名</a:t>
            </a:r>
            <a:endParaRPr lang="en-US" altLang="ja-JP"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マスコミと選挙と戦争と観光</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ピューリッアー（売れる記事作れる事件をどうしいれる</a:t>
            </a:r>
            <a:r>
              <a:rPr lang="ja-JP" altLang="en-US" dirty="0" smtClean="0"/>
              <a:t>か）ハースト　</a:t>
            </a:r>
            <a:endParaRPr lang="en-US" altLang="ja-JP" dirty="0" smtClean="0"/>
          </a:p>
          <a:p>
            <a:r>
              <a:rPr lang="ja-JP" altLang="en-US" dirty="0" smtClean="0"/>
              <a:t>戦争を売る新聞　受け入れる大衆</a:t>
            </a:r>
            <a:endParaRPr lang="en-US" altLang="ja-JP" dirty="0" smtClean="0"/>
          </a:p>
          <a:p>
            <a:r>
              <a:rPr kumimoji="1" lang="ja-JP" altLang="en-US" dirty="0" smtClean="0"/>
              <a:t>米西戦争をけしかける記事を書いた記者のクリールマンは「旅順虐殺」を捏造した男</a:t>
            </a:r>
            <a:endParaRPr kumimoji="1" lang="en-US" altLang="ja-JP" dirty="0" smtClean="0"/>
          </a:p>
          <a:p>
            <a:pPr>
              <a:buNone/>
            </a:pPr>
            <a:r>
              <a:rPr lang="ja-JP" altLang="en-US" dirty="0" smtClean="0"/>
              <a:t>　　　</a:t>
            </a:r>
            <a:r>
              <a:rPr kumimoji="1" lang="ja-JP" altLang="en-US" dirty="0" smtClean="0"/>
              <a:t>（</a:t>
            </a:r>
            <a:r>
              <a:rPr kumimoji="1" lang="en-US" altLang="ja-JP" dirty="0" smtClean="0"/>
              <a:t>p437</a:t>
            </a:r>
            <a:r>
              <a:rPr kumimoji="1" lang="ja-JP" altLang="en-US" dirty="0" smtClean="0"/>
              <a:t>「日米衝突の根源」）</a:t>
            </a:r>
            <a:endParaRPr kumimoji="1" lang="en-US" altLang="ja-JP" dirty="0" smtClean="0"/>
          </a:p>
          <a:p>
            <a:pPr>
              <a:buNone/>
            </a:pPr>
            <a:r>
              <a:rPr lang="ja-JP" altLang="en-US" dirty="0" smtClean="0"/>
              <a:t>現在の日中韓メディアにもその傾向がある</a:t>
            </a:r>
            <a:endParaRPr lang="en-US" altLang="ja-JP" dirty="0" smtClean="0"/>
          </a:p>
          <a:p>
            <a:pPr>
              <a:buNone/>
            </a:pPr>
            <a:endParaRPr kumimoji="1" lang="ja-JP" alt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日清戦争（</a:t>
            </a:r>
            <a:r>
              <a:rPr kumimoji="1" lang="en-US" altLang="ja-JP" dirty="0" smtClean="0"/>
              <a:t>1894-5</a:t>
            </a:r>
            <a:r>
              <a:rPr kumimoji="1" lang="ja-JP" altLang="en-US" dirty="0" smtClean="0"/>
              <a:t>）報道</a:t>
            </a:r>
            <a:endParaRPr kumimoji="1" lang="ja-JP" altLang="en-US" dirty="0"/>
          </a:p>
        </p:txBody>
      </p:sp>
      <p:sp>
        <p:nvSpPr>
          <p:cNvPr id="3" name="コンテンツ プレースホルダ 2"/>
          <p:cNvSpPr>
            <a:spLocks noGrp="1"/>
          </p:cNvSpPr>
          <p:nvPr>
            <p:ph idx="1"/>
          </p:nvPr>
        </p:nvSpPr>
        <p:spPr>
          <a:xfrm>
            <a:off x="142844" y="1600200"/>
            <a:ext cx="8858312" cy="5114948"/>
          </a:xfrm>
        </p:spPr>
        <p:txBody>
          <a:bodyPr>
            <a:normAutofit/>
          </a:bodyPr>
          <a:lstStyle/>
          <a:p>
            <a:r>
              <a:rPr lang="ja-JP" altLang="en-US" dirty="0" smtClean="0"/>
              <a:t>国民にむけて最も多くの戦争報道をしたのが新聞。従軍記者を送るなど</a:t>
            </a:r>
            <a:r>
              <a:rPr lang="ja-JP" altLang="en-US" b="1" dirty="0" smtClean="0">
                <a:solidFill>
                  <a:srgbClr val="FF0000"/>
                </a:solidFill>
              </a:rPr>
              <a:t>戦争報道の強かった</a:t>
            </a:r>
            <a:r>
              <a:rPr lang="en-US" altLang="ja-JP" b="1" dirty="0" smtClean="0">
                <a:solidFill>
                  <a:srgbClr val="FF0000"/>
                </a:solidFill>
              </a:rPr>
              <a:t>『</a:t>
            </a:r>
            <a:r>
              <a:rPr lang="ja-JP" altLang="en-US" b="1" dirty="0" smtClean="0">
                <a:solidFill>
                  <a:srgbClr val="FF0000"/>
                </a:solidFill>
              </a:rPr>
              <a:t>大阪朝日新聞</a:t>
            </a:r>
            <a:r>
              <a:rPr lang="en-US" altLang="ja-JP" b="1" dirty="0" smtClean="0">
                <a:solidFill>
                  <a:srgbClr val="FF0000"/>
                </a:solidFill>
              </a:rPr>
              <a:t>』</a:t>
            </a:r>
            <a:r>
              <a:rPr lang="ja-JP" altLang="en-US" b="1" dirty="0" smtClean="0">
                <a:solidFill>
                  <a:srgbClr val="FF0000"/>
                </a:solidFill>
              </a:rPr>
              <a:t>と</a:t>
            </a:r>
            <a:r>
              <a:rPr lang="en-US" altLang="ja-JP" b="1" dirty="0" smtClean="0">
                <a:solidFill>
                  <a:srgbClr val="FF0000"/>
                </a:solidFill>
              </a:rPr>
              <a:t>『</a:t>
            </a:r>
            <a:r>
              <a:rPr lang="ja-JP" altLang="en-US" b="1" dirty="0" smtClean="0">
                <a:solidFill>
                  <a:srgbClr val="FF0000"/>
                </a:solidFill>
              </a:rPr>
              <a:t>中央新聞</a:t>
            </a:r>
            <a:r>
              <a:rPr lang="en-US" altLang="ja-JP" b="1" dirty="0" smtClean="0">
                <a:solidFill>
                  <a:srgbClr val="FF0000"/>
                </a:solidFill>
              </a:rPr>
              <a:t>』</a:t>
            </a:r>
            <a:r>
              <a:rPr lang="ja-JP" altLang="en-US" b="1" dirty="0" smtClean="0">
                <a:solidFill>
                  <a:srgbClr val="FF0000"/>
                </a:solidFill>
              </a:rPr>
              <a:t>が発行部数を伸ばし</a:t>
            </a:r>
            <a:r>
              <a:rPr lang="ja-JP" altLang="en-US" dirty="0" smtClean="0"/>
              <a:t>、逆に戦争報道の弱かった</a:t>
            </a:r>
            <a:r>
              <a:rPr lang="en-US" altLang="ja-JP" dirty="0" smtClean="0"/>
              <a:t>『</a:t>
            </a:r>
            <a:r>
              <a:rPr lang="ja-JP" altLang="en-US" dirty="0" smtClean="0"/>
              <a:t>毎日新聞</a:t>
            </a:r>
            <a:r>
              <a:rPr lang="en-US" altLang="ja-JP" dirty="0" smtClean="0"/>
              <a:t>』</a:t>
            </a:r>
            <a:r>
              <a:rPr lang="ja-JP" altLang="en-US" dirty="0" smtClean="0"/>
              <a:t>が没落。戦争報道は、新聞･雑誌で世界を認識する習慣を定着させるとともに、メディアの発達をうながした。人々の価値観を単一にしてしまう危険性をもった。</a:t>
            </a:r>
            <a:r>
              <a:rPr lang="ja-JP" altLang="en-US" b="1" dirty="0" smtClean="0">
                <a:solidFill>
                  <a:srgbClr val="FF0000"/>
                </a:solidFill>
              </a:rPr>
              <a:t>新聞と雑誌は、清が日本よりも文化的に遅れているとのメッセージを繰りかえし伝えた</a:t>
            </a:r>
            <a:r>
              <a:rPr lang="ja-JP" altLang="en-US" dirty="0" smtClean="0"/>
              <a:t>（開明的な近代国家として日本を礼賛）。</a:t>
            </a:r>
            <a:endParaRPr kumimoji="1" lang="ja-JP"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日中戦争、日米戦争の教訓</a:t>
            </a:r>
            <a:endParaRPr kumimoji="1" lang="ja-JP" altLang="en-US" dirty="0"/>
          </a:p>
        </p:txBody>
      </p:sp>
      <p:sp>
        <p:nvSpPr>
          <p:cNvPr id="3" name="コンテンツ プレースホルダ 2"/>
          <p:cNvSpPr>
            <a:spLocks noGrp="1"/>
          </p:cNvSpPr>
          <p:nvPr>
            <p:ph idx="1"/>
          </p:nvPr>
        </p:nvSpPr>
        <p:spPr/>
        <p:txBody>
          <a:bodyPr>
            <a:normAutofit fontScale="85000" lnSpcReduction="10000"/>
          </a:bodyPr>
          <a:lstStyle/>
          <a:p>
            <a:r>
              <a:rPr lang="ja-JP" altLang="en-US" dirty="0" smtClean="0"/>
              <a:t>日本人は中間妥協案をつくるのがすごく不得意な国民。トップが決断しようとしても、国内が許さない。</a:t>
            </a:r>
          </a:p>
          <a:p>
            <a:r>
              <a:rPr lang="ja-JP" altLang="en-US" dirty="0" smtClean="0"/>
              <a:t>一九四一年の日米交渉で懸案となったのは日中問題</a:t>
            </a:r>
            <a:endParaRPr lang="en-US" altLang="ja-JP" dirty="0" smtClean="0"/>
          </a:p>
          <a:p>
            <a:r>
              <a:rPr lang="ja-JP" altLang="en-US" b="1" dirty="0" smtClean="0">
                <a:solidFill>
                  <a:srgbClr val="FF0000"/>
                </a:solidFill>
              </a:rPr>
              <a:t>日中間は裏面では和平交渉のパイプは届いていたが失敗に終わったのは軍や外務など、政治主体の足並みが揃わなかったから</a:t>
            </a:r>
            <a:r>
              <a:rPr lang="ja-JP" altLang="en-US" dirty="0" smtClean="0"/>
              <a:t>。</a:t>
            </a:r>
            <a:endParaRPr lang="en-US" altLang="ja-JP" dirty="0" smtClean="0"/>
          </a:p>
          <a:p>
            <a:r>
              <a:rPr lang="ja-JP" altLang="en-US" b="1" dirty="0" smtClean="0">
                <a:solidFill>
                  <a:srgbClr val="FF0000"/>
                </a:solidFill>
              </a:rPr>
              <a:t>リットン報告書</a:t>
            </a:r>
            <a:r>
              <a:rPr lang="ja-JP" altLang="en-US" dirty="0" smtClean="0"/>
              <a:t>は、客観的に読めば、</a:t>
            </a:r>
            <a:r>
              <a:rPr lang="ja-JP" altLang="en-US" dirty="0" smtClean="0">
                <a:solidFill>
                  <a:srgbClr val="FF0000"/>
                </a:solidFill>
              </a:rPr>
              <a:t>日本にも十分宥和的な案</a:t>
            </a:r>
            <a:r>
              <a:rPr lang="ja-JP" altLang="en-US" dirty="0" smtClean="0"/>
              <a:t>。けれども、国民としては、希望的な観測を書き散らした</a:t>
            </a:r>
            <a:r>
              <a:rPr lang="ja-JP" altLang="en-US" b="1" dirty="0" smtClean="0">
                <a:solidFill>
                  <a:srgbClr val="FF0000"/>
                </a:solidFill>
              </a:rPr>
              <a:t>メディアのせい</a:t>
            </a:r>
            <a:r>
              <a:rPr lang="ja-JP" altLang="en-US" dirty="0" smtClean="0"/>
              <a:t>で、ずっと良い案が出ると思っていたわけですね。ですから、</a:t>
            </a:r>
            <a:r>
              <a:rPr lang="ja-JP" altLang="en-US" b="1" dirty="0" smtClean="0">
                <a:solidFill>
                  <a:srgbClr val="FF0000"/>
                </a:solidFill>
              </a:rPr>
              <a:t>トップが妥結しようとしても国民が許さない。</a:t>
            </a:r>
          </a:p>
          <a:p>
            <a:endParaRPr kumimoji="1" lang="ja-JP" altLang="en-US" dirty="0"/>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88640"/>
            <a:ext cx="8640960" cy="6552728"/>
          </a:xfrm>
        </p:spPr>
        <p:txBody>
          <a:bodyPr>
            <a:normAutofit/>
          </a:bodyPr>
          <a:lstStyle/>
          <a:p>
            <a:r>
              <a:rPr lang="ja-JP" altLang="en-US" dirty="0" smtClean="0"/>
              <a:t>わかっている人が何とかしようと思っても、世論が発火するのが目に見えているからどうしようもなかった戦前・戦中も、本当のエリートや知識人でなくても、「日本は負ける」と言えた人はいました。では、なぜ気がつけたのかというと、たとえば</a:t>
            </a:r>
            <a:r>
              <a:rPr lang="ja-JP" altLang="en-US" b="1" dirty="0" smtClean="0">
                <a:solidFill>
                  <a:srgbClr val="FF0000"/>
                </a:solidFill>
              </a:rPr>
              <a:t>一九二〇年代にアメリカ映画などにふれた</a:t>
            </a:r>
            <a:r>
              <a:rPr lang="ja-JP" altLang="en-US" dirty="0" smtClean="0"/>
              <a:t>ことで、その背後にあるアメリカの文化を類推できた。</a:t>
            </a:r>
            <a:endParaRPr lang="en-US" altLang="ja-JP" dirty="0" smtClean="0"/>
          </a:p>
          <a:p>
            <a:r>
              <a:rPr lang="ja-JP" altLang="en-US" dirty="0" smtClean="0"/>
              <a:t>米軍調査　日本人、特に都市部は親米派が多かった（田中角栄の例）</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a:solidFill>
              <a:schemeClr val="tx1">
                <a:lumMod val="95000"/>
                <a:lumOff val="5000"/>
              </a:schemeClr>
            </a:solidFill>
          </a:ln>
        </p:spPr>
        <p:txBody>
          <a:bodyPr>
            <a:normAutofit fontScale="90000"/>
          </a:bodyPr>
          <a:lstStyle/>
          <a:p>
            <a:r>
              <a:rPr lang="ja-JP" altLang="ja-JP" dirty="0" smtClean="0"/>
              <a:t>東京大阪両朝日新聞社</a:t>
            </a:r>
            <a:r>
              <a:rPr lang="ja-JP" altLang="en-US" dirty="0" smtClean="0"/>
              <a:t>の</a:t>
            </a:r>
            <a:r>
              <a:rPr lang="ja-JP" altLang="ja-JP" dirty="0" smtClean="0">
                <a:solidFill>
                  <a:srgbClr val="FF0000"/>
                </a:solidFill>
              </a:rPr>
              <a:t>戦跡旅行</a:t>
            </a:r>
            <a:endParaRPr kumimoji="1" lang="ja-JP" altLang="en-US" dirty="0">
              <a:solidFill>
                <a:srgbClr val="FF0000"/>
              </a:solidFill>
            </a:endParaRPr>
          </a:p>
        </p:txBody>
      </p:sp>
      <p:sp>
        <p:nvSpPr>
          <p:cNvPr id="3" name="コンテンツ プレースホルダ 2"/>
          <p:cNvSpPr>
            <a:spLocks noGrp="1"/>
          </p:cNvSpPr>
          <p:nvPr>
            <p:ph idx="1"/>
          </p:nvPr>
        </p:nvSpPr>
        <p:spPr/>
        <p:txBody>
          <a:bodyPr>
            <a:normAutofit lnSpcReduction="10000"/>
          </a:bodyPr>
          <a:lstStyle/>
          <a:p>
            <a:r>
              <a:rPr lang="en-US" altLang="ja-JP" dirty="0" smtClean="0"/>
              <a:t>1906</a:t>
            </a:r>
            <a:r>
              <a:rPr lang="ja-JP" altLang="en-US" dirty="0" smtClean="0"/>
              <a:t>年満州旅行元年</a:t>
            </a:r>
            <a:endParaRPr lang="en-US" altLang="ja-JP" dirty="0" smtClean="0"/>
          </a:p>
          <a:p>
            <a:r>
              <a:rPr lang="ja-JP" altLang="ja-JP" dirty="0" smtClean="0"/>
              <a:t>戦勝</a:t>
            </a:r>
            <a:r>
              <a:rPr lang="ja-JP" altLang="ja-JP" dirty="0"/>
              <a:t>ムードをよりいつそう盛り上げる戦跡旅行の企画が</a:t>
            </a:r>
            <a:r>
              <a:rPr lang="ja-JP" altLang="ja-JP" dirty="0" smtClean="0"/>
              <a:t>発表</a:t>
            </a:r>
            <a:endParaRPr lang="en-US" altLang="ja-JP" dirty="0" smtClean="0"/>
          </a:p>
          <a:p>
            <a:r>
              <a:rPr lang="ja-JP" altLang="ja-JP" dirty="0" smtClean="0"/>
              <a:t>主催は講和</a:t>
            </a:r>
            <a:r>
              <a:rPr lang="ja-JP" altLang="ja-JP" dirty="0"/>
              <a:t>反対で厳しい制裁を受けた東京大阪両朝日</a:t>
            </a:r>
            <a:r>
              <a:rPr lang="ja-JP" altLang="ja-JP" dirty="0" smtClean="0"/>
              <a:t>新聞社</a:t>
            </a:r>
            <a:endParaRPr lang="en-US" altLang="ja-JP" dirty="0" smtClean="0"/>
          </a:p>
          <a:p>
            <a:r>
              <a:rPr lang="ja-JP" altLang="ja-JP" dirty="0" smtClean="0"/>
              <a:t>日露</a:t>
            </a:r>
            <a:r>
              <a:rPr lang="ja-JP" altLang="ja-JP" dirty="0"/>
              <a:t>戦争</a:t>
            </a:r>
            <a:r>
              <a:rPr lang="ja-JP" altLang="ja-JP" dirty="0" smtClean="0"/>
              <a:t>終結</a:t>
            </a:r>
            <a:r>
              <a:rPr lang="ja-JP" altLang="en-US" dirty="0" smtClean="0"/>
              <a:t>の翌年</a:t>
            </a:r>
            <a:r>
              <a:rPr lang="ja-JP" altLang="ja-JP" dirty="0" smtClean="0"/>
              <a:t>、</a:t>
            </a:r>
            <a:r>
              <a:rPr lang="ja-JP" altLang="ja-JP" dirty="0"/>
              <a:t>「戦争」と</a:t>
            </a:r>
            <a:r>
              <a:rPr lang="ja-JP" altLang="ja-JP" dirty="0" smtClean="0"/>
              <a:t>いう「</a:t>
            </a:r>
            <a:r>
              <a:rPr lang="ja-JP" altLang="ja-JP" dirty="0"/>
              <a:t>特ダネ」を失った新聞各社は、激化した販売戦に勝ち抜くために</a:t>
            </a:r>
            <a:r>
              <a:rPr lang="ja-JP" altLang="ja-JP" dirty="0" smtClean="0"/>
              <a:t>、読者</a:t>
            </a:r>
            <a:r>
              <a:rPr lang="ja-JP" altLang="ja-JP" dirty="0"/>
              <a:t>の人気を集める博覧会やイベントの開催に励むように</a:t>
            </a:r>
            <a:r>
              <a:rPr lang="ja-JP" altLang="ja-JP" dirty="0" smtClean="0"/>
              <a:t>な</a:t>
            </a:r>
            <a:r>
              <a:rPr lang="ja-JP" altLang="en-US" dirty="0" smtClean="0"/>
              <a:t>る</a:t>
            </a:r>
            <a:r>
              <a:rPr lang="ja-JP" altLang="ja-JP" dirty="0" smtClean="0"/>
              <a:t>。</a:t>
            </a:r>
            <a:endParaRPr lang="ja-JP" altLang="ja-JP" dirty="0"/>
          </a:p>
          <a:p>
            <a:endParaRPr kumimoji="1" lang="ja-JP" alt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p:spPr>
        <p:txBody>
          <a:bodyPr>
            <a:normAutofit/>
          </a:bodyPr>
          <a:lstStyle/>
          <a:p>
            <a:r>
              <a:rPr kumimoji="1" lang="ja-JP" altLang="en-US" dirty="0" smtClean="0"/>
              <a:t>満州修学旅行</a:t>
            </a:r>
            <a:endParaRPr kumimoji="1" lang="ja-JP" altLang="en-US" dirty="0"/>
          </a:p>
        </p:txBody>
      </p:sp>
      <p:sp>
        <p:nvSpPr>
          <p:cNvPr id="3" name="コンテンツ プレースホルダ 2"/>
          <p:cNvSpPr>
            <a:spLocks noGrp="1"/>
          </p:cNvSpPr>
          <p:nvPr>
            <p:ph idx="1"/>
          </p:nvPr>
        </p:nvSpPr>
        <p:spPr>
          <a:xfrm>
            <a:off x="457200" y="1600200"/>
            <a:ext cx="8229600" cy="4997152"/>
          </a:xfrm>
        </p:spPr>
        <p:txBody>
          <a:bodyPr>
            <a:normAutofit/>
          </a:bodyPr>
          <a:lstStyle/>
          <a:p>
            <a:r>
              <a:rPr lang="ja-JP" altLang="ja-JP" b="1" dirty="0" smtClean="0"/>
              <a:t>日露</a:t>
            </a:r>
            <a:r>
              <a:rPr lang="ja-JP" altLang="ja-JP" b="1" dirty="0"/>
              <a:t>戦争終結の</a:t>
            </a:r>
            <a:r>
              <a:rPr lang="ja-JP" altLang="ja-JP" b="1" dirty="0" smtClean="0"/>
              <a:t>翌年に「</a:t>
            </a:r>
            <a:r>
              <a:rPr lang="ja-JP" altLang="ja-JP" b="1" dirty="0"/>
              <a:t>満洲修学旅行</a:t>
            </a:r>
            <a:r>
              <a:rPr lang="ja-JP" altLang="ja-JP" b="1" dirty="0" smtClean="0"/>
              <a:t>」</a:t>
            </a:r>
            <a:endParaRPr lang="en-US" altLang="ja-JP" b="1" dirty="0" smtClean="0"/>
          </a:p>
          <a:p>
            <a:r>
              <a:rPr lang="ja-JP" altLang="ja-JP" dirty="0" smtClean="0"/>
              <a:t>関東大震災後に出現した満洲旅行ブームの実態に迫り、一九一七年ころには、政治家、ジャーナリストと学生、教育団体しか訪れ</a:t>
            </a:r>
            <a:r>
              <a:rPr lang="ja-JP" altLang="ja-JP" dirty="0" err="1" smtClean="0"/>
              <a:t>な</a:t>
            </a:r>
            <a:r>
              <a:rPr lang="ja-JP" altLang="ja-JP" dirty="0" smtClean="0"/>
              <a:t>かつたのが、十年後の二六年頃には、職種、階級、地域を問わない全国的に人気な観光地となり、満洲事変二年前の</a:t>
            </a:r>
            <a:r>
              <a:rPr lang="ja-JP" altLang="ja-JP" dirty="0" smtClean="0">
                <a:solidFill>
                  <a:srgbClr val="FF0000"/>
                </a:solidFill>
              </a:rPr>
              <a:t>一九二九年</a:t>
            </a:r>
            <a:r>
              <a:rPr lang="ja-JP" altLang="ja-JP" dirty="0" smtClean="0"/>
              <a:t>には団体客</a:t>
            </a:r>
            <a:r>
              <a:rPr lang="ja-JP" altLang="ja-JP" dirty="0" smtClean="0">
                <a:solidFill>
                  <a:srgbClr val="FF0000"/>
                </a:solidFill>
              </a:rPr>
              <a:t>総数二万人</a:t>
            </a:r>
            <a:r>
              <a:rPr lang="ja-JP" altLang="ja-JP" dirty="0" smtClean="0"/>
              <a:t>のピークに達したさまを考察した。</a:t>
            </a:r>
          </a:p>
          <a:p>
            <a:endParaRPr lang="ja-JP" altLang="ja-JP" dirty="0"/>
          </a:p>
          <a:p>
            <a:endParaRPr kumimoji="1" lang="ja-JP" alt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日韓歴史認識問題</a:t>
            </a:r>
            <a:endParaRPr kumimoji="1" lang="ja-JP" altLang="en-US" dirty="0"/>
          </a:p>
        </p:txBody>
      </p:sp>
      <p:sp>
        <p:nvSpPr>
          <p:cNvPr id="3" name="コンテンツ プレースホルダ 2"/>
          <p:cNvSpPr>
            <a:spLocks noGrp="1"/>
          </p:cNvSpPr>
          <p:nvPr>
            <p:ph idx="1"/>
          </p:nvPr>
        </p:nvSpPr>
        <p:spPr>
          <a:xfrm>
            <a:off x="107504" y="1600200"/>
            <a:ext cx="8928992" cy="5141168"/>
          </a:xfrm>
        </p:spPr>
        <p:txBody>
          <a:bodyPr>
            <a:normAutofit lnSpcReduction="10000"/>
          </a:bodyPr>
          <a:lstStyle/>
          <a:p>
            <a:r>
              <a:rPr lang="ja-JP" altLang="en-US" dirty="0" smtClean="0"/>
              <a:t>ともに民主主義国であり、経済的結びつきも強い日韓両国は、なぜ歴史認識問題で対立し続けているのか。</a:t>
            </a:r>
            <a:endParaRPr lang="en-US" altLang="ja-JP" dirty="0" smtClean="0"/>
          </a:p>
          <a:p>
            <a:r>
              <a:rPr lang="en-US" altLang="ja-JP" dirty="0" smtClean="0"/>
              <a:t>1980</a:t>
            </a:r>
            <a:r>
              <a:rPr lang="ja-JP" altLang="en-US" dirty="0" smtClean="0"/>
              <a:t>年代以降の</a:t>
            </a:r>
            <a:r>
              <a:rPr lang="ja-JP" altLang="en-US" dirty="0" smtClean="0">
                <a:solidFill>
                  <a:srgbClr val="FF0000"/>
                </a:solidFill>
              </a:rPr>
              <a:t>歴史教科書問題</a:t>
            </a:r>
            <a:r>
              <a:rPr lang="ja-JP" altLang="en-US" dirty="0" smtClean="0"/>
              <a:t>、そして</a:t>
            </a:r>
            <a:r>
              <a:rPr lang="en-US" altLang="ja-JP" dirty="0" smtClean="0"/>
              <a:t>1990</a:t>
            </a:r>
            <a:r>
              <a:rPr lang="ja-JP" altLang="en-US" dirty="0" smtClean="0"/>
              <a:t>年代以降の「</a:t>
            </a:r>
            <a:r>
              <a:rPr lang="ja-JP" altLang="en-US" dirty="0" smtClean="0">
                <a:solidFill>
                  <a:srgbClr val="FF0000"/>
                </a:solidFill>
              </a:rPr>
              <a:t>従軍慰安婦</a:t>
            </a:r>
            <a:r>
              <a:rPr lang="ja-JP" altLang="en-US" dirty="0" smtClean="0"/>
              <a:t>」問題などが起こり続ける背景には何があるか。</a:t>
            </a:r>
            <a:endParaRPr lang="en-US" altLang="ja-JP" dirty="0" smtClean="0"/>
          </a:p>
          <a:p>
            <a:r>
              <a:rPr lang="en-US" altLang="ja-JP" dirty="0" smtClean="0"/>
              <a:t>『</a:t>
            </a:r>
            <a:r>
              <a:rPr lang="ja-JP" altLang="en-US" dirty="0" smtClean="0"/>
              <a:t>日韓歴史認識問題とは何か</a:t>
            </a:r>
            <a:r>
              <a:rPr lang="en-US" altLang="ja-JP" dirty="0" smtClean="0"/>
              <a:t>』</a:t>
            </a:r>
            <a:r>
              <a:rPr lang="ja-JP" altLang="en-US" dirty="0" smtClean="0"/>
              <a:t>では、日韓両国の政治過程を丹念に辿ることから、両国のナショナリズムが高まる中で</a:t>
            </a:r>
            <a:r>
              <a:rPr lang="ja-JP" altLang="en-US" b="1" dirty="0" smtClean="0">
                <a:solidFill>
                  <a:srgbClr val="FF0000"/>
                </a:solidFill>
              </a:rPr>
              <a:t>両国のエリート統治が機能不全</a:t>
            </a:r>
            <a:r>
              <a:rPr lang="ja-JP" altLang="en-US" dirty="0" smtClean="0"/>
              <a:t>に陥り、「期待」と「失望」を繰り返してしまう構造を解明</a:t>
            </a:r>
            <a:endParaRPr kumimoji="1" lang="ja-JP" altLang="en-US" dirty="0"/>
          </a:p>
        </p:txBody>
      </p:sp>
    </p:spTree>
    <p:extLst>
      <p:ext uri="{BB962C8B-B14F-4D97-AF65-F5344CB8AC3E}">
        <p14:creationId xmlns:p14="http://schemas.microsoft.com/office/powerpoint/2010/main" val="5584602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188640"/>
            <a:ext cx="9144000" cy="6669360"/>
          </a:xfrm>
        </p:spPr>
        <p:txBody>
          <a:bodyPr>
            <a:normAutofit fontScale="77500" lnSpcReduction="20000"/>
          </a:bodyPr>
          <a:lstStyle/>
          <a:p>
            <a:r>
              <a:rPr lang="ja-JP" altLang="en-US" dirty="0" smtClean="0"/>
              <a:t>日韓の歴史認識の違いは昔からあるが、かつては日韓関係が重要であるとの暗黙の了解のもとに、互いの政治エリートによる統制がこの問題が顕在化することを防いできた。</a:t>
            </a:r>
            <a:endParaRPr lang="en-US" altLang="ja-JP" dirty="0" smtClean="0"/>
          </a:p>
          <a:p>
            <a:r>
              <a:rPr lang="ja-JP" altLang="en-US" dirty="0" smtClean="0"/>
              <a:t>冷戦の終焉による極東のパワーバランスの変化と韓国経済のグローバル市場への統合により、韓国にとって</a:t>
            </a:r>
            <a:r>
              <a:rPr lang="ja-JP" altLang="en-US" sz="4100" dirty="0" smtClean="0">
                <a:solidFill>
                  <a:srgbClr val="FF0000"/>
                </a:solidFill>
              </a:rPr>
              <a:t>日本の重要性が相対的に低下</a:t>
            </a:r>
            <a:r>
              <a:rPr lang="ja-JP" altLang="en-US" dirty="0" smtClean="0"/>
              <a:t>したこと、加えて両国ともに</a:t>
            </a:r>
            <a:r>
              <a:rPr lang="ja-JP" altLang="en-US" sz="4100" dirty="0" smtClean="0">
                <a:solidFill>
                  <a:srgbClr val="FF0000"/>
                </a:solidFill>
              </a:rPr>
              <a:t>ポピュリズムの浸透</a:t>
            </a:r>
            <a:r>
              <a:rPr lang="ja-JP" altLang="en-US" dirty="0" smtClean="0"/>
              <a:t>がエリートによる政治統制を困難にしていること、これらにより、これまでの前提が根本的にそして不可逆的に崩れてしまった。</a:t>
            </a:r>
            <a:endParaRPr lang="en-US" altLang="ja-JP" dirty="0" smtClean="0"/>
          </a:p>
          <a:p>
            <a:r>
              <a:rPr lang="ja-JP" altLang="en-US" dirty="0" smtClean="0"/>
              <a:t>してみると、日本の常識では理不尽としか思えない近年の韓国の対日外交姿勢も、韓国としては極めて自然で合理的なものであることがよくわかる。要するに韓国は少なくとも主観的には日本をそれほど必要としてないのだ。</a:t>
            </a:r>
            <a:endParaRPr lang="en-US" altLang="ja-JP" dirty="0" smtClean="0"/>
          </a:p>
          <a:p>
            <a:r>
              <a:rPr lang="ja-JP" altLang="en-US" dirty="0" smtClean="0"/>
              <a:t>むしろこれまでの</a:t>
            </a:r>
            <a:r>
              <a:rPr lang="ja-JP" altLang="en-US" sz="4600" dirty="0" smtClean="0">
                <a:solidFill>
                  <a:srgbClr val="FF0000"/>
                </a:solidFill>
              </a:rPr>
              <a:t>日韓の密接な関係は冷戦という特異な国際環境が生んだ例外的な事態</a:t>
            </a:r>
            <a:r>
              <a:rPr lang="ja-JP" altLang="en-US" dirty="0" smtClean="0"/>
              <a:t>と考えたほうがいい。</a:t>
            </a:r>
            <a:br>
              <a:rPr lang="ja-JP" altLang="en-US" dirty="0" smtClean="0"/>
            </a:br>
            <a:endParaRPr kumimoji="1" lang="ja-JP" altLang="en-US" dirty="0"/>
          </a:p>
        </p:txBody>
      </p:sp>
    </p:spTree>
    <p:extLst>
      <p:ext uri="{BB962C8B-B14F-4D97-AF65-F5344CB8AC3E}">
        <p14:creationId xmlns:p14="http://schemas.microsoft.com/office/powerpoint/2010/main" val="28970947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79512" y="1600200"/>
            <a:ext cx="8964488" cy="5257800"/>
          </a:xfrm>
        </p:spPr>
        <p:txBody>
          <a:bodyPr>
            <a:normAutofit fontScale="92500" lnSpcReduction="20000"/>
          </a:bodyPr>
          <a:lstStyle/>
          <a:p>
            <a:r>
              <a:rPr lang="ja-JP" altLang="en-US" dirty="0" smtClean="0"/>
              <a:t>黒竜江省ハルビンの安重根記念館、</a:t>
            </a:r>
            <a:r>
              <a:rPr lang="en-US" altLang="ja-JP" dirty="0" smtClean="0"/>
              <a:t>2014</a:t>
            </a:r>
            <a:r>
              <a:rPr lang="ja-JP" altLang="en-US" dirty="0" smtClean="0"/>
              <a:t>年１月開館</a:t>
            </a:r>
          </a:p>
          <a:p>
            <a:r>
              <a:rPr lang="ja-JP" altLang="en-US" dirty="0" smtClean="0"/>
              <a:t>場所は、１９０９年伊藤博文元首相射殺のハルビン駅ホームのすぐ前。撃たれた地点が館内からガラス越しに見学できるという趣向だ。駅の貴賓室だった一角を昨年、突貫工事で改修</a:t>
            </a:r>
          </a:p>
          <a:p>
            <a:r>
              <a:rPr lang="ja-JP" altLang="en-US" dirty="0" smtClean="0"/>
              <a:t>安の彫像や判決文、当時の新聞記事など約１００点「一日不読書口中生荊棘」「為国献身軍人本分」など、安重根が旅順の獄中で書いたとされる遺墨も展示</a:t>
            </a:r>
          </a:p>
          <a:p>
            <a:r>
              <a:rPr lang="ja-JP" altLang="en-US" dirty="0" smtClean="0"/>
              <a:t>中国内での名称は「安重根義士紀念館」。館の職員によると、地元の中学や高校から生徒の一団がバスで見学に来るほか、韓国からわざわざ訪れる人が多い。訪問者を国別に分けると、中国２０人、韓国１０人、日本１人という割合らしい。</a:t>
            </a:r>
          </a:p>
          <a:p>
            <a:endParaRPr lang="ja-JP" altLang="en-US" dirty="0" smtClean="0"/>
          </a:p>
          <a:p>
            <a:endParaRPr kumimoji="1" lang="ja-JP" altLang="en-US" dirty="0"/>
          </a:p>
        </p:txBody>
      </p:sp>
      <p:sp>
        <p:nvSpPr>
          <p:cNvPr id="4" name="タイトル 1"/>
          <p:cNvSpPr>
            <a:spLocks noGrp="1"/>
          </p:cNvSpPr>
          <p:nvPr>
            <p:ph type="title"/>
          </p:nvPr>
        </p:nvSpPr>
        <p:spPr>
          <a:ln>
            <a:solidFill>
              <a:schemeClr val="tx1">
                <a:lumMod val="95000"/>
                <a:lumOff val="5000"/>
              </a:schemeClr>
            </a:solidFill>
          </a:ln>
        </p:spPr>
        <p:txBody>
          <a:bodyPr/>
          <a:lstStyle/>
          <a:p>
            <a:r>
              <a:rPr lang="ja-JP" altLang="en-US" dirty="0" smtClean="0"/>
              <a:t>安重根（アンジュングン）記念館</a:t>
            </a:r>
            <a:endParaRPr kumimoji="1" lang="ja-JP" altLang="en-US" dirty="0"/>
          </a:p>
        </p:txBody>
      </p:sp>
    </p:spTree>
    <p:extLst>
      <p:ext uri="{BB962C8B-B14F-4D97-AF65-F5344CB8AC3E}">
        <p14:creationId xmlns:p14="http://schemas.microsoft.com/office/powerpoint/2010/main" val="734594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ln>
            <a:solidFill>
              <a:schemeClr val="accent1"/>
            </a:solidFill>
          </a:ln>
        </p:spPr>
        <p:txBody>
          <a:bodyPr/>
          <a:lstStyle/>
          <a:p>
            <a:r>
              <a:rPr kumimoji="1" lang="ja-JP" altLang="en-US" dirty="0" smtClean="0"/>
              <a:t>歴史は後から作られる</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ja-JP" altLang="ja-JP" dirty="0"/>
              <a:t>聖徳太子虚構論</a:t>
            </a:r>
            <a:r>
              <a:rPr lang="ja-JP" altLang="ja-JP" dirty="0" smtClean="0"/>
              <a:t>は近代歴</a:t>
            </a:r>
            <a:r>
              <a:rPr lang="ja-JP" altLang="ja-JP" dirty="0"/>
              <a:t>史学の成果の一つの</a:t>
            </a:r>
            <a:r>
              <a:rPr lang="ja-JP" altLang="ja-JP" dirty="0" smtClean="0"/>
              <a:t>到達点</a:t>
            </a:r>
            <a:endParaRPr lang="en-US" altLang="ja-JP" dirty="0" smtClean="0"/>
          </a:p>
          <a:p>
            <a:r>
              <a:rPr lang="ja-JP" altLang="ja-JP" dirty="0" smtClean="0"/>
              <a:t>「</a:t>
            </a:r>
            <a:r>
              <a:rPr lang="ja-JP" altLang="ja-JP" dirty="0"/>
              <a:t>士農工商」（その裏返しの「四民平等」）「鎖国」「鎌倉幕府」「大正デモクラシー」等の歴史用語も後世の認識によりつくられた</a:t>
            </a:r>
            <a:r>
              <a:rPr lang="ja-JP" altLang="ja-JP" dirty="0" smtClean="0"/>
              <a:t>もの</a:t>
            </a:r>
            <a:endParaRPr lang="en-US" altLang="ja-JP" dirty="0" smtClean="0"/>
          </a:p>
          <a:p>
            <a:r>
              <a:rPr lang="ja-JP" altLang="ja-JP" dirty="0" smtClean="0"/>
              <a:t>「</a:t>
            </a:r>
            <a:r>
              <a:rPr lang="ja-JP" altLang="ja-JP" dirty="0"/>
              <a:t>産業革命」に至っては、産業革命不在説が学界の</a:t>
            </a:r>
            <a:r>
              <a:rPr lang="ja-JP" altLang="ja-JP" dirty="0" smtClean="0"/>
              <a:t>主流</a:t>
            </a:r>
            <a:endParaRPr lang="en-US" altLang="ja-JP" dirty="0" smtClean="0"/>
          </a:p>
          <a:p>
            <a:r>
              <a:rPr lang="ja-JP" altLang="ja-JP" dirty="0" smtClean="0"/>
              <a:t>「</a:t>
            </a:r>
            <a:r>
              <a:rPr lang="ja-JP" altLang="ja-JP" dirty="0"/>
              <a:t>十字軍」は「ラテンの侵略」と名称を変えているかも</a:t>
            </a:r>
            <a:r>
              <a:rPr lang="ja-JP" altLang="ja-JP" dirty="0" smtClean="0"/>
              <a:t>しれない</a:t>
            </a:r>
            <a:endParaRPr lang="en-US" altLang="ja-JP" dirty="0" smtClean="0"/>
          </a:p>
        </p:txBody>
      </p:sp>
    </p:spTree>
    <p:extLst>
      <p:ext uri="{BB962C8B-B14F-4D97-AF65-F5344CB8AC3E}">
        <p14:creationId xmlns:p14="http://schemas.microsoft.com/office/powerpoint/2010/main" val="2843058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4632" y="274638"/>
            <a:ext cx="8202168" cy="1143000"/>
          </a:xfrm>
          <a:noFill/>
          <a:ln>
            <a:solidFill>
              <a:schemeClr val="accent1"/>
            </a:solidFill>
          </a:ln>
        </p:spPr>
        <p:txBody>
          <a:bodyPr/>
          <a:lstStyle/>
          <a:p>
            <a:r>
              <a:rPr kumimoji="1" lang="ja-JP" altLang="en-US" dirty="0" smtClean="0"/>
              <a:t>江戸時代の再評価、再々評価</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r>
              <a:rPr lang="ja-JP" altLang="ja-JP" dirty="0"/>
              <a:t>戦前における江戸時代の評価は概して否定的な評価</a:t>
            </a:r>
            <a:r>
              <a:rPr lang="ja-JP" altLang="en-US" dirty="0"/>
              <a:t>、</a:t>
            </a:r>
            <a:r>
              <a:rPr lang="ja-JP" altLang="ja-JP" dirty="0"/>
              <a:t>その理由として、マルクス史観があげられるが、薩長史観を挙げる人もいる。</a:t>
            </a:r>
            <a:endParaRPr lang="en-US" altLang="ja-JP" dirty="0"/>
          </a:p>
          <a:p>
            <a:r>
              <a:rPr lang="ja-JP" altLang="ja-JP" dirty="0"/>
              <a:t>しかし、高度経済成長を終了し、環境問題などさまざまな矛盾が露呈した時点においては、再評価されるように変化</a:t>
            </a:r>
            <a:endParaRPr lang="en-US" altLang="ja-JP" dirty="0"/>
          </a:p>
          <a:p>
            <a:r>
              <a:rPr lang="ja-JP" altLang="ja-JP" dirty="0"/>
              <a:t>しかし、見渡すかぎり広がるような水田の風景が生まれ、米が貨幣経済の中心になり、その結果人災とも思える天明の飢饉等の飢饉が発生したのも江戸時代という再々評価が今行われている。</a:t>
            </a:r>
            <a:endParaRPr lang="en-US" altLang="ja-JP" dirty="0"/>
          </a:p>
          <a:p>
            <a:r>
              <a:rPr lang="ja-JP" altLang="ja-JP" dirty="0"/>
              <a:t>観光対象としての「歴史認識」はガイドブックである。ガイドブックを信じ切って感情的になるのは国粋主義者に任せておけばよい。観光者は、「これが話題の〇〇か！」と楽しめばいい</a:t>
            </a:r>
            <a:endParaRPr lang="ja-JP" altLang="en-US" dirty="0"/>
          </a:p>
          <a:p>
            <a:endParaRPr kumimoji="1" lang="ja-JP" altLang="en-US" dirty="0"/>
          </a:p>
        </p:txBody>
      </p:sp>
    </p:spTree>
    <p:extLst>
      <p:ext uri="{BB962C8B-B14F-4D97-AF65-F5344CB8AC3E}">
        <p14:creationId xmlns:p14="http://schemas.microsoft.com/office/powerpoint/2010/main" val="2916495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940594"/>
            <a:ext cx="7886700" cy="994172"/>
          </a:xfrm>
          <a:ln>
            <a:solidFill>
              <a:schemeClr val="tx1">
                <a:lumMod val="95000"/>
                <a:lumOff val="5000"/>
              </a:schemeClr>
            </a:solidFill>
          </a:ln>
        </p:spPr>
        <p:txBody>
          <a:bodyPr>
            <a:normAutofit fontScale="90000"/>
          </a:bodyPr>
          <a:lstStyle/>
          <a:p>
            <a:pPr algn="ctr"/>
            <a:r>
              <a:rPr lang="ja-JP" altLang="ja-JP" dirty="0"/>
              <a:t>端島（軍艦島</a:t>
            </a:r>
            <a:r>
              <a:rPr lang="ja-JP" altLang="ja-JP" dirty="0" smtClean="0"/>
              <a:t>）</a:t>
            </a:r>
            <a:r>
              <a:rPr lang="ja-JP" altLang="en-US" dirty="0" smtClean="0"/>
              <a:t>の世界遺産登録騒動</a:t>
            </a:r>
            <a:endParaRPr kumimoji="1" lang="ja-JP" altLang="en-US" dirty="0"/>
          </a:p>
        </p:txBody>
      </p:sp>
      <p:sp>
        <p:nvSpPr>
          <p:cNvPr id="3" name="コンテンツ プレースホルダー 2"/>
          <p:cNvSpPr>
            <a:spLocks noGrp="1"/>
          </p:cNvSpPr>
          <p:nvPr>
            <p:ph idx="1"/>
          </p:nvPr>
        </p:nvSpPr>
        <p:spPr>
          <a:xfrm>
            <a:off x="0" y="2315766"/>
            <a:ext cx="9066276" cy="3380184"/>
          </a:xfrm>
        </p:spPr>
        <p:txBody>
          <a:bodyPr>
            <a:normAutofit fontScale="92500"/>
          </a:bodyPr>
          <a:lstStyle/>
          <a:p>
            <a:r>
              <a:rPr lang="ja-JP" altLang="ja-JP" sz="2700" dirty="0"/>
              <a:t>「南京大虐殺」、「慰安婦」</a:t>
            </a:r>
            <a:r>
              <a:rPr lang="ja-JP" altLang="en-US" sz="2700" dirty="0"/>
              <a:t>が</a:t>
            </a:r>
            <a:r>
              <a:rPr lang="ja-JP" altLang="ja-JP" sz="2700" dirty="0"/>
              <a:t>外交問題に発展</a:t>
            </a:r>
            <a:endParaRPr lang="en-US" altLang="ja-JP" sz="2700" dirty="0"/>
          </a:p>
          <a:p>
            <a:r>
              <a:rPr lang="ja-JP" altLang="ja-JP" sz="2700" dirty="0"/>
              <a:t>「明治日本の産業革命遺産」のうち、</a:t>
            </a:r>
            <a:r>
              <a:rPr lang="en-US" altLang="ja-JP" sz="2700" dirty="0"/>
              <a:t>Google</a:t>
            </a:r>
            <a:r>
              <a:rPr lang="ja-JP" altLang="ja-JP" sz="2700" dirty="0"/>
              <a:t>による</a:t>
            </a:r>
            <a:r>
              <a:rPr lang="ja-JP" altLang="ja-JP" sz="2700" dirty="0">
                <a:solidFill>
                  <a:srgbClr val="FF0000"/>
                </a:solidFill>
              </a:rPr>
              <a:t>軍艦島</a:t>
            </a:r>
            <a:r>
              <a:rPr lang="ja-JP" altLang="ja-JP" sz="2700" dirty="0"/>
              <a:t>の検索件数</a:t>
            </a:r>
            <a:r>
              <a:rPr lang="ja-JP" altLang="ja-JP" sz="2700" dirty="0">
                <a:solidFill>
                  <a:srgbClr val="FF0000"/>
                </a:solidFill>
              </a:rPr>
              <a:t>八十万</a:t>
            </a:r>
            <a:r>
              <a:rPr lang="ja-JP" altLang="ja-JP" sz="2700" dirty="0"/>
              <a:t>件に対し、釜石</a:t>
            </a:r>
            <a:r>
              <a:rPr lang="ja-JP" altLang="ja-JP" sz="2700" dirty="0">
                <a:solidFill>
                  <a:srgbClr val="FF0000"/>
                </a:solidFill>
              </a:rPr>
              <a:t>橋野鉄鋼山高炉跡</a:t>
            </a:r>
            <a:r>
              <a:rPr lang="ja-JP" altLang="ja-JP" sz="2700" dirty="0"/>
              <a:t>は</a:t>
            </a:r>
            <a:r>
              <a:rPr lang="ja-JP" altLang="ja-JP" sz="2700" dirty="0">
                <a:solidFill>
                  <a:srgbClr val="FF0000"/>
                </a:solidFill>
              </a:rPr>
              <a:t>一万</a:t>
            </a:r>
            <a:r>
              <a:rPr lang="ja-JP" altLang="ja-JP" sz="2700" dirty="0"/>
              <a:t>件</a:t>
            </a:r>
            <a:endParaRPr lang="en-US" altLang="ja-JP" sz="2700" dirty="0"/>
          </a:p>
          <a:p>
            <a:r>
              <a:rPr lang="ja-JP" altLang="ja-JP" sz="2700" dirty="0"/>
              <a:t>資源の集客性（人流・観光資源）に注目して「産業遺産」登録（文化財評価</a:t>
            </a:r>
            <a:r>
              <a:rPr lang="ja-JP" altLang="en-US" sz="2700" dirty="0"/>
              <a:t>の獲得</a:t>
            </a:r>
            <a:r>
              <a:rPr lang="ja-JP" altLang="ja-JP" sz="2700" dirty="0"/>
              <a:t>）を行う場合には、その結果発生するリアクション（文化的価値を認めない行為）</a:t>
            </a:r>
            <a:r>
              <a:rPr lang="ja-JP" altLang="en-US" sz="2700" dirty="0"/>
              <a:t>の</a:t>
            </a:r>
            <a:r>
              <a:rPr lang="ja-JP" altLang="ja-JP" sz="2700" dirty="0"/>
              <a:t>甘受は覚悟</a:t>
            </a:r>
            <a:endParaRPr lang="en-US" altLang="ja-JP" sz="2700" dirty="0"/>
          </a:p>
          <a:p>
            <a:r>
              <a:rPr lang="ja-JP" altLang="ja-JP" sz="2700" dirty="0">
                <a:solidFill>
                  <a:srgbClr val="FF0000"/>
                </a:solidFill>
              </a:rPr>
              <a:t>「記憶」に対する刺激の強弱はメディアへの露出度</a:t>
            </a:r>
            <a:r>
              <a:rPr lang="ja-JP" altLang="en-US" sz="2700" dirty="0">
                <a:solidFill>
                  <a:srgbClr val="FF0000"/>
                </a:solidFill>
              </a:rPr>
              <a:t>と相関</a:t>
            </a:r>
            <a:r>
              <a:rPr lang="ja-JP" altLang="ja-JP" sz="2700" dirty="0">
                <a:solidFill>
                  <a:srgbClr val="FF0000"/>
                </a:solidFill>
              </a:rPr>
              <a:t>、外交問題になれば刺激性</a:t>
            </a:r>
            <a:r>
              <a:rPr lang="ja-JP" altLang="en-US" sz="2700" dirty="0">
                <a:solidFill>
                  <a:srgbClr val="FF0000"/>
                </a:solidFill>
              </a:rPr>
              <a:t>増加の</a:t>
            </a:r>
            <a:r>
              <a:rPr lang="ja-JP" altLang="ja-JP" sz="2700" dirty="0">
                <a:solidFill>
                  <a:srgbClr val="FF0000"/>
                </a:solidFill>
              </a:rPr>
              <a:t>パラドックスを抱える</a:t>
            </a:r>
            <a:endParaRPr lang="ja-JP" altLang="en-US" sz="2700" dirty="0">
              <a:solidFill>
                <a:srgbClr val="FF0000"/>
              </a:solidFill>
            </a:endParaRPr>
          </a:p>
        </p:txBody>
      </p:sp>
    </p:spTree>
    <p:extLst>
      <p:ext uri="{BB962C8B-B14F-4D97-AF65-F5344CB8AC3E}">
        <p14:creationId xmlns:p14="http://schemas.microsoft.com/office/powerpoint/2010/main" val="3104893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188640"/>
            <a:ext cx="9036496" cy="1513668"/>
          </a:xfrm>
          <a:ln>
            <a:solidFill>
              <a:schemeClr val="tx1">
                <a:lumMod val="95000"/>
                <a:lumOff val="5000"/>
              </a:schemeClr>
            </a:solidFill>
          </a:ln>
        </p:spPr>
        <p:txBody>
          <a:bodyPr>
            <a:normAutofit/>
          </a:bodyPr>
          <a:lstStyle/>
          <a:p>
            <a:pPr algn="ctr"/>
            <a:r>
              <a:rPr lang="ja-JP" altLang="ja-JP" dirty="0" smtClean="0"/>
              <a:t>戦争</a:t>
            </a:r>
            <a:r>
              <a:rPr lang="ja-JP" altLang="ja-JP" dirty="0"/>
              <a:t>も人流・観光資源への</a:t>
            </a:r>
            <a:r>
              <a:rPr lang="ja-JP" altLang="ja-JP" dirty="0" smtClean="0"/>
              <a:t>パスポート</a:t>
            </a:r>
            <a:endParaRPr kumimoji="1" lang="ja-JP" altLang="en-US" dirty="0"/>
          </a:p>
        </p:txBody>
      </p:sp>
      <p:sp>
        <p:nvSpPr>
          <p:cNvPr id="3" name="コンテンツ プレースホルダー 2"/>
          <p:cNvSpPr>
            <a:spLocks noGrp="1"/>
          </p:cNvSpPr>
          <p:nvPr>
            <p:ph idx="1"/>
          </p:nvPr>
        </p:nvSpPr>
        <p:spPr>
          <a:xfrm>
            <a:off x="0" y="1817371"/>
            <a:ext cx="9144000" cy="4128515"/>
          </a:xfrm>
        </p:spPr>
        <p:txBody>
          <a:bodyPr>
            <a:normAutofit fontScale="92500" lnSpcReduction="20000"/>
          </a:bodyPr>
          <a:lstStyle/>
          <a:p>
            <a:r>
              <a:rPr lang="ja-JP" altLang="ja-JP" sz="2925" dirty="0">
                <a:solidFill>
                  <a:srgbClr val="FF0000"/>
                </a:solidFill>
              </a:rPr>
              <a:t>フォークランド諸島</a:t>
            </a:r>
            <a:r>
              <a:rPr lang="ja-JP" altLang="en-US" sz="2925" dirty="0"/>
              <a:t>：</a:t>
            </a:r>
            <a:r>
              <a:rPr lang="ja-JP" altLang="ja-JP" sz="2925" dirty="0"/>
              <a:t>多くの日本人は戦争報道によりその存在を知り、</a:t>
            </a:r>
            <a:r>
              <a:rPr lang="ja-JP" altLang="en-US" sz="2925" dirty="0"/>
              <a:t>現在</a:t>
            </a:r>
            <a:r>
              <a:rPr lang="en-US" altLang="ja-JP" sz="2925" dirty="0"/>
              <a:t>Google</a:t>
            </a:r>
            <a:r>
              <a:rPr lang="ja-JP" altLang="ja-JP" sz="2925" dirty="0"/>
              <a:t>日本語検索数は</a:t>
            </a:r>
            <a:r>
              <a:rPr lang="ja-JP" altLang="en-US" sz="2925" dirty="0"/>
              <a:t>１２０</a:t>
            </a:r>
            <a:r>
              <a:rPr lang="ja-JP" altLang="ja-JP" sz="2925" dirty="0"/>
              <a:t>万件を超え</a:t>
            </a:r>
            <a:r>
              <a:rPr lang="ja-JP" altLang="en-US" sz="2925" dirty="0"/>
              <a:t>る</a:t>
            </a:r>
            <a:r>
              <a:rPr lang="ja-JP" altLang="ja-JP" sz="2925" dirty="0"/>
              <a:t>。</a:t>
            </a:r>
          </a:p>
          <a:p>
            <a:r>
              <a:rPr lang="ja-JP" altLang="ja-JP" sz="2925" dirty="0"/>
              <a:t>米国メディアは</a:t>
            </a:r>
            <a:r>
              <a:rPr lang="ja-JP" altLang="ja-JP" sz="2925" dirty="0">
                <a:solidFill>
                  <a:srgbClr val="FF0000"/>
                </a:solidFill>
              </a:rPr>
              <a:t>米西戦争</a:t>
            </a:r>
            <a:r>
              <a:rPr lang="ja-JP" altLang="ja-JP" sz="2925" dirty="0"/>
              <a:t>で販売部数を拡大、</a:t>
            </a:r>
            <a:r>
              <a:rPr lang="ja-JP" altLang="ja-JP" sz="2925" dirty="0">
                <a:solidFill>
                  <a:srgbClr val="FF0000"/>
                </a:solidFill>
              </a:rPr>
              <a:t>日清戦争</a:t>
            </a:r>
            <a:r>
              <a:rPr lang="ja-JP" altLang="ja-JP" sz="2925" dirty="0"/>
              <a:t>時、国民にむけて最も多くの戦争報道をしたのも新聞。戦争報道の強かった『大阪朝日新聞』と『中央新聞』が発行部数を伸ば</a:t>
            </a:r>
            <a:r>
              <a:rPr lang="ja-JP" altLang="en-US" sz="2925" dirty="0"/>
              <a:t>す</a:t>
            </a:r>
            <a:endParaRPr lang="en-US" altLang="ja-JP" sz="2925" dirty="0"/>
          </a:p>
          <a:p>
            <a:r>
              <a:rPr lang="ja-JP" altLang="ja-JP" sz="2925" dirty="0"/>
              <a:t>戦争報道は、メディアの発達をうながしたが、人々の価値観を単一にしてしまう危険性をもった。</a:t>
            </a:r>
            <a:r>
              <a:rPr lang="ja-JP" altLang="ja-JP" sz="2925" dirty="0">
                <a:solidFill>
                  <a:srgbClr val="FF0000"/>
                </a:solidFill>
              </a:rPr>
              <a:t>清が日本よりも文化的に遅れているとのメッセージを繰りかえし伝えた</a:t>
            </a:r>
            <a:r>
              <a:rPr lang="ja-JP" altLang="ja-JP" sz="2925" dirty="0"/>
              <a:t>からである。</a:t>
            </a:r>
            <a:r>
              <a:rPr lang="ja-JP" altLang="ja-JP" sz="2925" dirty="0">
                <a:solidFill>
                  <a:srgbClr val="FF0000"/>
                </a:solidFill>
              </a:rPr>
              <a:t>満州事変</a:t>
            </a:r>
            <a:r>
              <a:rPr lang="ja-JP" altLang="ja-JP" sz="2925" dirty="0"/>
              <a:t>当時も、庶民はむさぼるように事変を報道する新聞を読み、ラジオを聞いた。</a:t>
            </a:r>
          </a:p>
          <a:p>
            <a:endParaRPr kumimoji="1" lang="ja-JP" altLang="en-US" dirty="0"/>
          </a:p>
        </p:txBody>
      </p:sp>
    </p:spTree>
    <p:extLst>
      <p:ext uri="{BB962C8B-B14F-4D97-AF65-F5344CB8AC3E}">
        <p14:creationId xmlns:p14="http://schemas.microsoft.com/office/powerpoint/2010/main" val="979199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940594"/>
            <a:ext cx="7886700" cy="651986"/>
          </a:xfrm>
          <a:ln>
            <a:solidFill>
              <a:schemeClr val="tx1">
                <a:lumMod val="95000"/>
                <a:lumOff val="5000"/>
              </a:schemeClr>
            </a:solidFill>
          </a:ln>
        </p:spPr>
        <p:txBody>
          <a:bodyPr>
            <a:normAutofit fontScale="90000"/>
          </a:bodyPr>
          <a:lstStyle/>
          <a:p>
            <a:pPr algn="ctr"/>
            <a:r>
              <a:rPr kumimoji="1" lang="ja-JP" altLang="en-US" dirty="0" smtClean="0"/>
              <a:t>フィリピンの「歴史認識」報道</a:t>
            </a:r>
            <a:endParaRPr kumimoji="1" lang="ja-JP" altLang="en-US" dirty="0"/>
          </a:p>
        </p:txBody>
      </p:sp>
      <p:sp>
        <p:nvSpPr>
          <p:cNvPr id="3" name="コンテンツ プレースホルダー 2"/>
          <p:cNvSpPr>
            <a:spLocks noGrp="1"/>
          </p:cNvSpPr>
          <p:nvPr>
            <p:ph idx="1"/>
          </p:nvPr>
        </p:nvSpPr>
        <p:spPr>
          <a:xfrm>
            <a:off x="68580" y="1693927"/>
            <a:ext cx="9075420" cy="4306823"/>
          </a:xfrm>
        </p:spPr>
        <p:txBody>
          <a:bodyPr>
            <a:normAutofit/>
          </a:bodyPr>
          <a:lstStyle/>
          <a:p>
            <a:r>
              <a:rPr lang="en-US" altLang="ja-JP" sz="2400" dirty="0"/>
              <a:t>2016</a:t>
            </a:r>
            <a:r>
              <a:rPr lang="ja-JP" altLang="ja-JP" sz="2400" dirty="0"/>
              <a:t>年</a:t>
            </a:r>
            <a:r>
              <a:rPr lang="ja-JP" altLang="en-US" sz="2400" dirty="0"/>
              <a:t>天皇陛下</a:t>
            </a:r>
            <a:r>
              <a:rPr lang="ja-JP" altLang="ja-JP" sz="2400" dirty="0"/>
              <a:t>フィリピン</a:t>
            </a:r>
            <a:r>
              <a:rPr lang="ja-JP" altLang="en-US" sz="2400" dirty="0"/>
              <a:t>初</a:t>
            </a:r>
            <a:r>
              <a:rPr lang="ja-JP" altLang="ja-JP" sz="2400" dirty="0"/>
              <a:t>訪問。　国交回復</a:t>
            </a:r>
            <a:r>
              <a:rPr lang="en-US" altLang="ja-JP" sz="2400" dirty="0"/>
              <a:t>60</a:t>
            </a:r>
            <a:r>
              <a:rPr lang="ja-JP" altLang="ja-JP" sz="2400" dirty="0"/>
              <a:t>周年。ベニグノ現大統領母</a:t>
            </a:r>
            <a:r>
              <a:rPr lang="ja-JP" altLang="en-US" sz="2400" dirty="0"/>
              <a:t>は</a:t>
            </a:r>
            <a:r>
              <a:rPr lang="ja-JP" altLang="ja-JP" sz="2400" dirty="0"/>
              <a:t>コラソン・アキノ</a:t>
            </a:r>
            <a:r>
              <a:rPr lang="ja-JP" altLang="en-US" sz="2400" dirty="0"/>
              <a:t>元</a:t>
            </a:r>
            <a:r>
              <a:rPr lang="ja-JP" altLang="ja-JP" sz="2400" dirty="0"/>
              <a:t>大統領</a:t>
            </a:r>
            <a:r>
              <a:rPr lang="ja-JP" altLang="en-US" sz="2400" dirty="0"/>
              <a:t>。</a:t>
            </a:r>
            <a:r>
              <a:rPr lang="ja-JP" altLang="ja-JP" sz="2400" dirty="0"/>
              <a:t>祖父ベニグノ・アキノ・シニア</a:t>
            </a:r>
            <a:r>
              <a:rPr lang="ja-JP" altLang="en-US" sz="2400" dirty="0"/>
              <a:t>元</a:t>
            </a:r>
            <a:r>
              <a:rPr lang="ja-JP" altLang="ja-JP" sz="2400" dirty="0"/>
              <a:t>国会議長は日本軍政協力</a:t>
            </a:r>
            <a:r>
              <a:rPr lang="ja-JP" altLang="en-US" sz="2400" dirty="0"/>
              <a:t>で</a:t>
            </a:r>
            <a:r>
              <a:rPr lang="ja-JP" altLang="ja-JP" sz="2400" dirty="0"/>
              <a:t>戦後は戦犯裁判</a:t>
            </a:r>
            <a:endParaRPr lang="en-US" altLang="ja-JP" sz="2400" dirty="0"/>
          </a:p>
          <a:p>
            <a:r>
              <a:rPr lang="en-US" altLang="ja-JP" sz="2400" b="1" dirty="0">
                <a:solidFill>
                  <a:srgbClr val="FF0000"/>
                </a:solidFill>
              </a:rPr>
              <a:t>2</a:t>
            </a:r>
            <a:r>
              <a:rPr lang="ja-JP" altLang="ja-JP" sz="2400" b="1" dirty="0">
                <a:solidFill>
                  <a:srgbClr val="FF0000"/>
                </a:solidFill>
              </a:rPr>
              <a:t>月はマニラ市街戦の月</a:t>
            </a:r>
            <a:r>
              <a:rPr lang="ja-JP" altLang="en-US" sz="2400" b="1" dirty="0">
                <a:solidFill>
                  <a:srgbClr val="FF0000"/>
                </a:solidFill>
              </a:rPr>
              <a:t>と</a:t>
            </a:r>
            <a:r>
              <a:rPr lang="ja-JP" altLang="ja-JP" sz="2400" dirty="0"/>
              <a:t>現地の日本大使館から</a:t>
            </a:r>
            <a:r>
              <a:rPr lang="ja-JP" altLang="en-US" sz="2400" dirty="0"/>
              <a:t>問題視</a:t>
            </a:r>
            <a:r>
              <a:rPr lang="ja-JP" altLang="ja-JP" sz="2400" dirty="0"/>
              <a:t>。</a:t>
            </a:r>
            <a:endParaRPr lang="en-US" altLang="ja-JP" sz="2400" dirty="0"/>
          </a:p>
          <a:p>
            <a:r>
              <a:rPr lang="en-US" altLang="ja-JP" sz="2400" dirty="0"/>
              <a:t>1945</a:t>
            </a:r>
            <a:r>
              <a:rPr lang="ja-JP" altLang="ja-JP" sz="2400" dirty="0"/>
              <a:t>年</a:t>
            </a:r>
            <a:r>
              <a:rPr lang="en-US" altLang="ja-JP" sz="2400" dirty="0"/>
              <a:t>2</a:t>
            </a:r>
            <a:r>
              <a:rPr lang="ja-JP" altLang="ja-JP" sz="2400" dirty="0"/>
              <a:t>月日本軍はフィリピン各地で非戦闘員の虐殺やレイプ事件。マニラ市街戦では</a:t>
            </a:r>
            <a:r>
              <a:rPr lang="en-US" altLang="ja-JP" sz="2400" dirty="0">
                <a:solidFill>
                  <a:srgbClr val="FF0000"/>
                </a:solidFill>
              </a:rPr>
              <a:t>10</a:t>
            </a:r>
            <a:r>
              <a:rPr lang="ja-JP" altLang="ja-JP" sz="2400" dirty="0">
                <a:solidFill>
                  <a:srgbClr val="FF0000"/>
                </a:solidFill>
              </a:rPr>
              <a:t>万人の非戦闘員が犠牲</a:t>
            </a:r>
            <a:r>
              <a:rPr lang="ja-JP" altLang="ja-JP" sz="2400" dirty="0"/>
              <a:t>。エルピディオ・キリノ</a:t>
            </a:r>
            <a:r>
              <a:rPr lang="ja-JP" altLang="en-US" sz="2400" dirty="0"/>
              <a:t>元大統領</a:t>
            </a:r>
            <a:r>
              <a:rPr lang="ja-JP" altLang="ja-JP" sz="2400" dirty="0"/>
              <a:t>は妻と長女を日本軍に狙撃。三女フェも日本兵に刺殺され、次男</a:t>
            </a:r>
            <a:r>
              <a:rPr lang="ja-JP" altLang="en-US" sz="2400" dirty="0"/>
              <a:t>も</a:t>
            </a:r>
            <a:r>
              <a:rPr lang="ja-JP" altLang="ja-JP" sz="2400" dirty="0"/>
              <a:t>射殺された。大統領就任後、</a:t>
            </a:r>
            <a:r>
              <a:rPr lang="ja-JP" altLang="ja-JP" sz="2400" dirty="0">
                <a:solidFill>
                  <a:srgbClr val="FF0000"/>
                </a:solidFill>
              </a:rPr>
              <a:t>モンテンルパ刑務所</a:t>
            </a:r>
            <a:r>
              <a:rPr lang="ja-JP" altLang="ja-JP" sz="2400" dirty="0"/>
              <a:t>に収容された日本人戦犯について日本から助命嘆願が押し寄せ、特赦に踏み切った。</a:t>
            </a:r>
            <a:r>
              <a:rPr lang="ja-JP" altLang="ja-JP" sz="2400" dirty="0">
                <a:solidFill>
                  <a:srgbClr val="FF0000"/>
                </a:solidFill>
              </a:rPr>
              <a:t>日本軍の虐殺や米軍の砲撃など全土で</a:t>
            </a:r>
            <a:r>
              <a:rPr lang="en-US" altLang="ja-JP" sz="2400" dirty="0">
                <a:solidFill>
                  <a:srgbClr val="FF0000"/>
                </a:solidFill>
              </a:rPr>
              <a:t>110</a:t>
            </a:r>
            <a:r>
              <a:rPr lang="ja-JP" altLang="ja-JP" sz="2400" dirty="0">
                <a:solidFill>
                  <a:srgbClr val="FF0000"/>
                </a:solidFill>
              </a:rPr>
              <a:t>万人の犠牲</a:t>
            </a:r>
            <a:r>
              <a:rPr lang="ja-JP" altLang="ja-JP" sz="2400" dirty="0"/>
              <a:t>を生みながら、日本との友好の道を選んだフィリピンを象徴</a:t>
            </a:r>
            <a:endParaRPr lang="en-US" altLang="ja-JP" sz="2400" dirty="0"/>
          </a:p>
          <a:p>
            <a:endParaRPr lang="ja-JP" altLang="ja-JP" dirty="0"/>
          </a:p>
        </p:txBody>
      </p:sp>
    </p:spTree>
    <p:extLst>
      <p:ext uri="{BB962C8B-B14F-4D97-AF65-F5344CB8AC3E}">
        <p14:creationId xmlns:p14="http://schemas.microsoft.com/office/powerpoint/2010/main" val="3568097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戦跡観光（広島、沖縄、知覧）</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en-US" altLang="ja-JP" dirty="0" smtClean="0"/>
              <a:t>『</a:t>
            </a:r>
            <a:r>
              <a:rPr lang="ja-JP" altLang="en-US" dirty="0"/>
              <a:t>「戦跡」の戦後史</a:t>
            </a:r>
            <a:r>
              <a:rPr lang="en-US" altLang="ja-JP" dirty="0"/>
              <a:t>』</a:t>
            </a:r>
            <a:r>
              <a:rPr lang="ja-JP" altLang="en-US" dirty="0"/>
              <a:t>は原爆ドームをはじめ、沖縄の摩文仁戦跡、鹿児島の知覧・特攻戦跡について、今日のように多くの人が訪れる聖域になる</a:t>
            </a:r>
            <a:r>
              <a:rPr lang="ja-JP" altLang="en-US" dirty="0" smtClean="0"/>
              <a:t>までには歴史がある</a:t>
            </a:r>
            <a:endParaRPr lang="en-US" altLang="ja-JP" dirty="0" smtClean="0"/>
          </a:p>
          <a:p>
            <a:r>
              <a:rPr lang="ja-JP" altLang="en-US" dirty="0" smtClean="0"/>
              <a:t>陸軍</a:t>
            </a:r>
            <a:r>
              <a:rPr lang="ja-JP" altLang="en-US" dirty="0"/>
              <a:t>の特攻基地であった知覧の特攻遺品館に、海軍機零戦が展示されていることなど、刺激を求める観光資源としてみれば当然のことなのだが、こだわりのある者には大きな問題である</a:t>
            </a:r>
            <a:r>
              <a:rPr lang="ja-JP" altLang="en-US" dirty="0" smtClean="0"/>
              <a:t>。</a:t>
            </a:r>
            <a:endParaRPr lang="en-US" altLang="ja-JP" dirty="0" smtClean="0"/>
          </a:p>
          <a:p>
            <a:r>
              <a:rPr lang="ja-JP" altLang="en-US" dirty="0" smtClean="0"/>
              <a:t>摩</a:t>
            </a:r>
            <a:r>
              <a:rPr lang="ja-JP" altLang="en-US" dirty="0"/>
              <a:t>文仁がシンボリックな場となり、「六・二三」が記念日として発見されるに至ったことも当然であろう</a:t>
            </a:r>
            <a:r>
              <a:rPr lang="ja-JP" altLang="en-US" dirty="0" smtClean="0"/>
              <a:t>。</a:t>
            </a:r>
            <a:endParaRPr lang="ja-JP" altLang="en-US" dirty="0"/>
          </a:p>
        </p:txBody>
      </p:sp>
    </p:spTree>
    <p:extLst>
      <p:ext uri="{BB962C8B-B14F-4D97-AF65-F5344CB8AC3E}">
        <p14:creationId xmlns:p14="http://schemas.microsoft.com/office/powerpoint/2010/main" val="409241758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4363</TotalTime>
  <Words>4792</Words>
  <Application>Microsoft Office PowerPoint</Application>
  <PresentationFormat>画面に合わせる (4:3)</PresentationFormat>
  <Paragraphs>358</Paragraphs>
  <Slides>39</Slides>
  <Notes>20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39</vt:i4>
      </vt:variant>
    </vt:vector>
  </HeadingPairs>
  <TitlesOfParts>
    <vt:vector size="46" baseType="lpstr">
      <vt:lpstr>ＭＳ Ｐゴシック</vt:lpstr>
      <vt:lpstr>ＭＳ 明朝</vt:lpstr>
      <vt:lpstr>Arial</vt:lpstr>
      <vt:lpstr>Calibri</vt:lpstr>
      <vt:lpstr>Century</vt:lpstr>
      <vt:lpstr>Times New Roman</vt:lpstr>
      <vt:lpstr>Office テーマ</vt:lpstr>
      <vt:lpstr>歴史認識と観光資源 ～アパホテル客室の反ユダヤ本と嫌中本～</vt:lpstr>
      <vt:lpstr>歴史認識問題</vt:lpstr>
      <vt:lpstr>観光ガイドブックと「歴史認識」</vt:lpstr>
      <vt:lpstr>歴史は後から作られる</vt:lpstr>
      <vt:lpstr>江戸時代の再評価、再々評価</vt:lpstr>
      <vt:lpstr>端島（軍艦島）の世界遺産登録騒動</vt:lpstr>
      <vt:lpstr>戦争も人流・観光資源へのパスポート</vt:lpstr>
      <vt:lpstr>フィリピンの「歴史認識」報道</vt:lpstr>
      <vt:lpstr>戦跡観光（広島、沖縄、知覧）</vt:lpstr>
      <vt:lpstr>広島原爆ドーム</vt:lpstr>
      <vt:lpstr>沖縄</vt:lpstr>
      <vt:lpstr>知覧</vt:lpstr>
      <vt:lpstr>ダーク・ツーリズムの再構築</vt:lpstr>
      <vt:lpstr>PowerPoint プレゼンテーション</vt:lpstr>
      <vt:lpstr>ダーク・ツーリズム ～朝鮮総督府～教科書66頁</vt:lpstr>
      <vt:lpstr>殺戮の記憶・記録の展示</vt:lpstr>
      <vt:lpstr>文化財展示場、人流・観光資源展示場 としての博物館</vt:lpstr>
      <vt:lpstr>PowerPoint プレゼンテーション</vt:lpstr>
      <vt:lpstr>PowerPoint プレゼンテーション</vt:lpstr>
      <vt:lpstr>PowerPoint プレゼンテーション</vt:lpstr>
      <vt:lpstr>歴史認識に関わる記憶・記録遺産の評価手法の開発の必要性</vt:lpstr>
      <vt:lpstr>PowerPoint プレゼンテーション</vt:lpstr>
      <vt:lpstr>研究者への期待</vt:lpstr>
      <vt:lpstr>参考　歴史認識に関わる記憶・記録遺産の感性反応予想図</vt:lpstr>
      <vt:lpstr>戦争と景気と観光</vt:lpstr>
      <vt:lpstr>日清戦争　賠償金</vt:lpstr>
      <vt:lpstr>国債と戦時債務</vt:lpstr>
      <vt:lpstr>メディアと戦争と観光</vt:lpstr>
      <vt:lpstr>日清戦争１８９４－９５  今日日本・中国間で論議されている諸問題の大半は、日清戦争時代から既に始まっている（虐殺、賠償）</vt:lpstr>
      <vt:lpstr>旅順虐殺</vt:lpstr>
      <vt:lpstr>マスコミと選挙と戦争と観光</vt:lpstr>
      <vt:lpstr>日清戦争（1894-5）報道</vt:lpstr>
      <vt:lpstr>日中戦争、日米戦争の教訓</vt:lpstr>
      <vt:lpstr>PowerPoint プレゼンテーション</vt:lpstr>
      <vt:lpstr>東京大阪両朝日新聞社の戦跡旅行</vt:lpstr>
      <vt:lpstr>満州修学旅行</vt:lpstr>
      <vt:lpstr>日韓歴史認識問題</vt:lpstr>
      <vt:lpstr>PowerPoint プレゼンテーション</vt:lpstr>
      <vt:lpstr>安重根（アンジュングン）記念館</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日中観光政策論</dc:title>
  <dc:creator>owner</dc:creator>
  <cp:lastModifiedBy>寺前秀一</cp:lastModifiedBy>
  <cp:revision>59</cp:revision>
  <dcterms:created xsi:type="dcterms:W3CDTF">2014-03-13T22:39:42Z</dcterms:created>
  <dcterms:modified xsi:type="dcterms:W3CDTF">2017-08-24T09:28:24Z</dcterms:modified>
</cp:coreProperties>
</file>